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65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</p:sldIdLst>
  <p:sldSz cy="6858000" cx="12192000"/>
  <p:notesSz cx="6858000" cy="9144000"/>
  <p:embeddedFontLst>
    <p:embeddedFont>
      <p:font typeface="Libre Franklin"/>
      <p:regular r:id="rId33"/>
      <p:bold r:id="rId34"/>
      <p:italic r:id="rId35"/>
      <p:boldItalic r:id="rId36"/>
    </p:embeddedFont>
    <p:embeddedFont>
      <p:font typeface="Roboto"/>
      <p:regular r:id="rId37"/>
      <p:bold r:id="rId38"/>
      <p:italic r:id="rId39"/>
      <p:boldItalic r:id="rId40"/>
    </p:embeddedFont>
    <p:embeddedFont>
      <p:font typeface="Montserrat"/>
      <p:regular r:id="rId41"/>
      <p:bold r:id="rId42"/>
      <p:italic r:id="rId43"/>
      <p:boldItalic r:id="rId44"/>
    </p:embeddedFont>
    <p:embeddedFont>
      <p:font typeface="Lato"/>
      <p:regular r:id="rId45"/>
      <p:bold r:id="rId46"/>
      <p:italic r:id="rId47"/>
      <p:boldItalic r:id="rId48"/>
    </p:embeddedFont>
    <p:embeddedFont>
      <p:font typeface="Libre Franklin Thin"/>
      <p:regular r:id="rId49"/>
      <p:bold r:id="rId50"/>
      <p:italic r:id="rId51"/>
      <p:boldItalic r:id="rId5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384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boldItalic.fntdata"/><Relationship Id="rId42" Type="http://schemas.openxmlformats.org/officeDocument/2006/relationships/font" Target="fonts/Montserrat-bold.fntdata"/><Relationship Id="rId41" Type="http://schemas.openxmlformats.org/officeDocument/2006/relationships/font" Target="fonts/Montserrat-regular.fntdata"/><Relationship Id="rId44" Type="http://schemas.openxmlformats.org/officeDocument/2006/relationships/font" Target="fonts/Montserrat-boldItalic.fntdata"/><Relationship Id="rId43" Type="http://schemas.openxmlformats.org/officeDocument/2006/relationships/font" Target="fonts/Montserrat-italic.fntdata"/><Relationship Id="rId46" Type="http://schemas.openxmlformats.org/officeDocument/2006/relationships/font" Target="fonts/Lato-bold.fntdata"/><Relationship Id="rId45" Type="http://schemas.openxmlformats.org/officeDocument/2006/relationships/font" Target="fonts/Lato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Lato-boldItalic.fntdata"/><Relationship Id="rId47" Type="http://schemas.openxmlformats.org/officeDocument/2006/relationships/font" Target="fonts/Lato-italic.fntdata"/><Relationship Id="rId49" Type="http://schemas.openxmlformats.org/officeDocument/2006/relationships/font" Target="fonts/LibreFranklinThin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font" Target="fonts/LibreFranklin-regular.fntdata"/><Relationship Id="rId32" Type="http://schemas.openxmlformats.org/officeDocument/2006/relationships/slide" Target="slides/slide27.xml"/><Relationship Id="rId35" Type="http://schemas.openxmlformats.org/officeDocument/2006/relationships/font" Target="fonts/LibreFranklin-italic.fntdata"/><Relationship Id="rId34" Type="http://schemas.openxmlformats.org/officeDocument/2006/relationships/font" Target="fonts/LibreFranklin-bold.fntdata"/><Relationship Id="rId37" Type="http://schemas.openxmlformats.org/officeDocument/2006/relationships/font" Target="fonts/Roboto-regular.fntdata"/><Relationship Id="rId36" Type="http://schemas.openxmlformats.org/officeDocument/2006/relationships/font" Target="fonts/LibreFranklin-boldItalic.fntdata"/><Relationship Id="rId39" Type="http://schemas.openxmlformats.org/officeDocument/2006/relationships/font" Target="fonts/Roboto-italic.fntdata"/><Relationship Id="rId38" Type="http://schemas.openxmlformats.org/officeDocument/2006/relationships/font" Target="fonts/Roboto-bold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LibreFranklinThin-italic.fntdata"/><Relationship Id="rId50" Type="http://schemas.openxmlformats.org/officeDocument/2006/relationships/font" Target="fonts/LibreFranklinThin-bold.fntdata"/><Relationship Id="rId52" Type="http://schemas.openxmlformats.org/officeDocument/2006/relationships/font" Target="fonts/LibreFranklinThin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8205a0f678_3_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0" name="Google Shape;200;g8205a0f678_3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2" name="Google Shape;262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120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8acd1b8eec_1_1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5" name="Google Shape;275;g8acd1b8eec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9" name="Google Shape;289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s-ES" sz="1200"/>
              <a:t>Reina: cursos en bloques + buenas prácticas de reproducibilidad … inmersos en el mismo ambiente que se hace ciencia en los grandes institutos: reproducibilidad científica + buenas prácticas experimental y en programación + Bologna</a:t>
            </a:r>
            <a:endParaRPr b="1" sz="1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s-ES" sz="1200"/>
              <a:t>presencialidad remota + plataforma de aprendizaje remota</a:t>
            </a:r>
            <a:endParaRPr b="1" sz="1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s-ES" sz="1200"/>
              <a:t>laboratorios interconectados (+citizen science)</a:t>
            </a:r>
            <a:endParaRPr b="1" sz="120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b6767416e2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1200"/>
          </a:p>
        </p:txBody>
      </p:sp>
      <p:sp>
        <p:nvSpPr>
          <p:cNvPr id="308" name="Google Shape;308;gb6767416e2_0_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b6767416e2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1200"/>
          </a:p>
        </p:txBody>
      </p:sp>
      <p:sp>
        <p:nvSpPr>
          <p:cNvPr id="314" name="Google Shape;314;gb6767416e2_0_3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b6767416e2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1200"/>
          </a:p>
        </p:txBody>
      </p:sp>
      <p:sp>
        <p:nvSpPr>
          <p:cNvPr id="323" name="Google Shape;323;gb6767416e2_0_5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b6767416e2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1200"/>
          </a:p>
        </p:txBody>
      </p:sp>
      <p:sp>
        <p:nvSpPr>
          <p:cNvPr id="333" name="Google Shape;333;gb6767416e2_0_5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b6767416e2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1200"/>
          </a:p>
        </p:txBody>
      </p:sp>
      <p:sp>
        <p:nvSpPr>
          <p:cNvPr id="342" name="Google Shape;342;gb6767416e2_0_7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b6767416e2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1200"/>
          </a:p>
        </p:txBody>
      </p:sp>
      <p:sp>
        <p:nvSpPr>
          <p:cNvPr id="352" name="Google Shape;352;gb6767416e2_0_8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ae340d7f70_3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1200"/>
          </a:p>
        </p:txBody>
      </p:sp>
      <p:sp>
        <p:nvSpPr>
          <p:cNvPr id="359" name="Google Shape;359;gae340d7f70_3_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8acd1b8eec_1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1200"/>
          </a:p>
        </p:txBody>
      </p:sp>
      <p:sp>
        <p:nvSpPr>
          <p:cNvPr id="207" name="Google Shape;207;g8acd1b8eec_1_5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ae340d7f70_3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3" name="Google Shape;373;gae340d7f70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120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2" name="Google Shape;382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120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b6767416e2_0_7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0" name="Google Shape;390;gb6767416e2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120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ae340d7f70_3_3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7" name="Google Shape;397;gae340d7f70_3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120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SLIDES_API31086537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SLIDES_API31086537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📣 This is Slido interaction slide, please don't delete it.</a:t>
            </a:r>
            <a:br>
              <a:rPr lang="es-ES"/>
            </a:br>
            <a:r>
              <a:rPr lang="es-ES"/>
              <a:t>✅ Click on 'Present with Slido' and the poll will launch automatically when you get to this slide.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11" name="Google Shape;411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8acd1b8eec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15" name="Google Shape;415;g8acd1b8eec_0_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8acd1b8eec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21" name="Google Shape;421;g8acd1b8eec_0_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SLIDES_API95414592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SLIDES_API95414592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📣 This is Slido interaction slide, please don't delete it.</a:t>
            </a:r>
            <a:br>
              <a:rPr lang="es-ES"/>
            </a:br>
            <a:r>
              <a:rPr lang="es-ES"/>
              <a:t>✅ Click on 'Present with Slido' and the poll will launch automatically when you get to this slide.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SLIDES_API1829848629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SLIDES_API1829848629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📣 This is Slido interaction slide, please don't delete it.</a:t>
            </a:r>
            <a:br>
              <a:rPr lang="es-ES"/>
            </a:br>
            <a:r>
              <a:rPr lang="es-ES"/>
              <a:t>✅ Click on 'Present with Slido' and the poll will launch automatically when you get to this slide.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SLIDES_API1200435122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SLIDES_API120043512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📣 This is Slido interaction slide, please don't delete it.</a:t>
            </a:r>
            <a:br>
              <a:rPr lang="es-ES"/>
            </a:br>
            <a:r>
              <a:rPr lang="es-ES"/>
              <a:t>✅ Click on 'Present with Slido' and the poll will launch automatically when you get to this slide.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4" name="Google Shape;234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120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b64796023d_2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1200"/>
          </a:p>
        </p:txBody>
      </p:sp>
      <p:sp>
        <p:nvSpPr>
          <p:cNvPr id="242" name="Google Shape;242;gb64796023d_2_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b6767416e2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1200"/>
          </a:p>
        </p:txBody>
      </p:sp>
      <p:sp>
        <p:nvSpPr>
          <p:cNvPr id="249" name="Google Shape;249;gb6767416e2_0_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b64796023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1200"/>
          </a:p>
        </p:txBody>
      </p:sp>
      <p:sp>
        <p:nvSpPr>
          <p:cNvPr id="256" name="Google Shape;256;gb64796023d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20" Type="http://schemas.openxmlformats.org/officeDocument/2006/relationships/image" Target="../media/image14.png"/><Relationship Id="rId22" Type="http://schemas.openxmlformats.org/officeDocument/2006/relationships/image" Target="../media/image28.png"/><Relationship Id="rId21" Type="http://schemas.openxmlformats.org/officeDocument/2006/relationships/image" Target="../media/image16.png"/><Relationship Id="rId24" Type="http://schemas.openxmlformats.org/officeDocument/2006/relationships/image" Target="../media/image24.png"/><Relationship Id="rId23" Type="http://schemas.openxmlformats.org/officeDocument/2006/relationships/image" Target="../media/image21.jp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9" Type="http://schemas.openxmlformats.org/officeDocument/2006/relationships/image" Target="../media/image6.png"/><Relationship Id="rId25" Type="http://schemas.openxmlformats.org/officeDocument/2006/relationships/image" Target="../media/image27.png"/><Relationship Id="rId5" Type="http://schemas.openxmlformats.org/officeDocument/2006/relationships/image" Target="../media/image15.png"/><Relationship Id="rId6" Type="http://schemas.openxmlformats.org/officeDocument/2006/relationships/image" Target="../media/image8.png"/><Relationship Id="rId7" Type="http://schemas.openxmlformats.org/officeDocument/2006/relationships/image" Target="../media/image12.png"/><Relationship Id="rId8" Type="http://schemas.openxmlformats.org/officeDocument/2006/relationships/image" Target="../media/image11.png"/><Relationship Id="rId11" Type="http://schemas.openxmlformats.org/officeDocument/2006/relationships/image" Target="../media/image19.png"/><Relationship Id="rId10" Type="http://schemas.openxmlformats.org/officeDocument/2006/relationships/image" Target="../media/image17.png"/><Relationship Id="rId13" Type="http://schemas.openxmlformats.org/officeDocument/2006/relationships/image" Target="../media/image3.png"/><Relationship Id="rId12" Type="http://schemas.openxmlformats.org/officeDocument/2006/relationships/image" Target="../media/image4.png"/><Relationship Id="rId15" Type="http://schemas.openxmlformats.org/officeDocument/2006/relationships/image" Target="../media/image5.png"/><Relationship Id="rId14" Type="http://schemas.openxmlformats.org/officeDocument/2006/relationships/image" Target="../media/image13.png"/><Relationship Id="rId17" Type="http://schemas.openxmlformats.org/officeDocument/2006/relationships/image" Target="../media/image2.png"/><Relationship Id="rId16" Type="http://schemas.openxmlformats.org/officeDocument/2006/relationships/image" Target="../media/image1.png"/><Relationship Id="rId19" Type="http://schemas.openxmlformats.org/officeDocument/2006/relationships/image" Target="../media/image18.png"/><Relationship Id="rId18" Type="http://schemas.openxmlformats.org/officeDocument/2006/relationships/image" Target="../media/image20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4.png"/><Relationship Id="rId3" Type="http://schemas.openxmlformats.org/officeDocument/2006/relationships/image" Target="../media/image7.png"/><Relationship Id="rId4" Type="http://schemas.openxmlformats.org/officeDocument/2006/relationships/image" Target="../media/image23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7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4.png"/><Relationship Id="rId3" Type="http://schemas.openxmlformats.org/officeDocument/2006/relationships/image" Target="../media/image2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4.png"/><Relationship Id="rId3" Type="http://schemas.openxmlformats.org/officeDocument/2006/relationships/image" Target="../media/image25.png"/><Relationship Id="rId4" Type="http://schemas.openxmlformats.org/officeDocument/2006/relationships/image" Target="../media/image31.png"/><Relationship Id="rId5" Type="http://schemas.openxmlformats.org/officeDocument/2006/relationships/image" Target="../media/image23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9" Type="http://schemas.openxmlformats.org/officeDocument/2006/relationships/image" Target="../media/image32.png"/><Relationship Id="rId5" Type="http://schemas.openxmlformats.org/officeDocument/2006/relationships/image" Target="../media/image30.png"/><Relationship Id="rId6" Type="http://schemas.openxmlformats.org/officeDocument/2006/relationships/image" Target="../media/image22.png"/><Relationship Id="rId7" Type="http://schemas.openxmlformats.org/officeDocument/2006/relationships/image" Target="../media/image26.png"/><Relationship Id="rId8" Type="http://schemas.openxmlformats.org/officeDocument/2006/relationships/image" Target="../media/image29.png"/><Relationship Id="rId11" Type="http://schemas.openxmlformats.org/officeDocument/2006/relationships/image" Target="../media/image8.png"/><Relationship Id="rId10" Type="http://schemas.openxmlformats.org/officeDocument/2006/relationships/image" Target="../media/image15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9.png"/><Relationship Id="rId4" Type="http://schemas.openxmlformats.org/officeDocument/2006/relationships/image" Target="../media/image37.png"/><Relationship Id="rId9" Type="http://schemas.openxmlformats.org/officeDocument/2006/relationships/image" Target="../media/image44.png"/><Relationship Id="rId5" Type="http://schemas.openxmlformats.org/officeDocument/2006/relationships/image" Target="../media/image38.png"/><Relationship Id="rId6" Type="http://schemas.openxmlformats.org/officeDocument/2006/relationships/image" Target="../media/image43.png"/><Relationship Id="rId7" Type="http://schemas.openxmlformats.org/officeDocument/2006/relationships/image" Target="../media/image41.png"/><Relationship Id="rId8" Type="http://schemas.openxmlformats.org/officeDocument/2006/relationships/image" Target="../media/image55.png"/><Relationship Id="rId11" Type="http://schemas.openxmlformats.org/officeDocument/2006/relationships/image" Target="../media/image10.png"/><Relationship Id="rId10" Type="http://schemas.openxmlformats.org/officeDocument/2006/relationships/image" Target="../media/image48.png"/><Relationship Id="rId13" Type="http://schemas.openxmlformats.org/officeDocument/2006/relationships/image" Target="../media/image8.png"/><Relationship Id="rId12" Type="http://schemas.openxmlformats.org/officeDocument/2006/relationships/image" Target="../media/image15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9" Type="http://schemas.openxmlformats.org/officeDocument/2006/relationships/image" Target="../media/image6.png"/><Relationship Id="rId5" Type="http://schemas.openxmlformats.org/officeDocument/2006/relationships/image" Target="../media/image15.png"/><Relationship Id="rId6" Type="http://schemas.openxmlformats.org/officeDocument/2006/relationships/image" Target="../media/image8.png"/><Relationship Id="rId7" Type="http://schemas.openxmlformats.org/officeDocument/2006/relationships/image" Target="../media/image12.png"/><Relationship Id="rId8" Type="http://schemas.openxmlformats.org/officeDocument/2006/relationships/image" Target="../media/image11.png"/><Relationship Id="rId11" Type="http://schemas.openxmlformats.org/officeDocument/2006/relationships/image" Target="../media/image19.png"/><Relationship Id="rId10" Type="http://schemas.openxmlformats.org/officeDocument/2006/relationships/image" Target="../media/image17.png"/><Relationship Id="rId13" Type="http://schemas.openxmlformats.org/officeDocument/2006/relationships/image" Target="../media/image3.png"/><Relationship Id="rId12" Type="http://schemas.openxmlformats.org/officeDocument/2006/relationships/image" Target="../media/image4.png"/><Relationship Id="rId15" Type="http://schemas.openxmlformats.org/officeDocument/2006/relationships/image" Target="../media/image5.png"/><Relationship Id="rId14" Type="http://schemas.openxmlformats.org/officeDocument/2006/relationships/image" Target="../media/image13.png"/><Relationship Id="rId17" Type="http://schemas.openxmlformats.org/officeDocument/2006/relationships/image" Target="../media/image27.png"/><Relationship Id="rId16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4.png"/><Relationship Id="rId3" Type="http://schemas.openxmlformats.org/officeDocument/2006/relationships/image" Target="../media/image7.png"/><Relationship Id="rId4" Type="http://schemas.openxmlformats.org/officeDocument/2006/relationships/image" Target="../media/image25.png"/><Relationship Id="rId5" Type="http://schemas.openxmlformats.org/officeDocument/2006/relationships/image" Target="../media/image31.png"/><Relationship Id="rId6" Type="http://schemas.openxmlformats.org/officeDocument/2006/relationships/image" Target="../media/image23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_1_1">
  <p:cSld name="Diapositiva de título_1_1"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8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1258" y="5077769"/>
            <a:ext cx="12220903" cy="1789616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2"/>
          <p:cNvSpPr/>
          <p:nvPr/>
        </p:nvSpPr>
        <p:spPr>
          <a:xfrm>
            <a:off x="-12672" y="-1693"/>
            <a:ext cx="12207300" cy="5083200"/>
          </a:xfrm>
          <a:prstGeom prst="rect">
            <a:avLst/>
          </a:prstGeom>
          <a:solidFill>
            <a:srgbClr val="2C2A7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" name="Google Shape;10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30706" y="2078"/>
            <a:ext cx="4163876" cy="4051233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/>
          <p:nvPr>
            <p:ph type="title"/>
          </p:nvPr>
        </p:nvSpPr>
        <p:spPr>
          <a:xfrm>
            <a:off x="838200" y="365125"/>
            <a:ext cx="7262100" cy="13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b="0" i="0" sz="40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2" name="Google Shape;12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09212" y="5091109"/>
            <a:ext cx="56431" cy="1779454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"/>
          <p:cNvSpPr txBox="1"/>
          <p:nvPr>
            <p:ph idx="1" type="body"/>
          </p:nvPr>
        </p:nvSpPr>
        <p:spPr>
          <a:xfrm>
            <a:off x="832075" y="3526681"/>
            <a:ext cx="7193100" cy="7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/>
        </p:txBody>
      </p:sp>
      <p:sp>
        <p:nvSpPr>
          <p:cNvPr id="14" name="Google Shape;14;p2"/>
          <p:cNvSpPr/>
          <p:nvPr/>
        </p:nvSpPr>
        <p:spPr>
          <a:xfrm>
            <a:off x="-12993" y="5041245"/>
            <a:ext cx="12218100" cy="67800"/>
          </a:xfrm>
          <a:prstGeom prst="rect">
            <a:avLst/>
          </a:prstGeom>
          <a:solidFill>
            <a:srgbClr val="EC202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5" name="Google Shape;15;p2"/>
          <p:cNvSpPr txBox="1"/>
          <p:nvPr>
            <p:ph idx="2" type="body"/>
          </p:nvPr>
        </p:nvSpPr>
        <p:spPr>
          <a:xfrm>
            <a:off x="831850" y="1911350"/>
            <a:ext cx="7097700" cy="128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/>
        </p:txBody>
      </p:sp>
      <p:pic>
        <p:nvPicPr>
          <p:cNvPr id="16" name="Google Shape;16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82275" y="5562676"/>
            <a:ext cx="3141510" cy="8197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 que contiene alimentos, plato  Descripción generada con confianza muy alta" id="17" name="Google Shape;17;p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940742" y="5754753"/>
            <a:ext cx="1670282" cy="3634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854139" y="5919634"/>
            <a:ext cx="667995" cy="1937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345896" y="5291571"/>
            <a:ext cx="556663" cy="247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20;p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494886" y="5760474"/>
            <a:ext cx="400795" cy="4007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7455975" y="5269186"/>
            <a:ext cx="605952" cy="29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2;p2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0107721" y="5112459"/>
            <a:ext cx="605955" cy="6059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23;p2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1193944" y="5309638"/>
            <a:ext cx="556667" cy="211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24;p2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7372488" y="5562675"/>
            <a:ext cx="819775" cy="81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25;p2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8453076" y="5217274"/>
            <a:ext cx="477727" cy="400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26;p2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11094328" y="5919141"/>
            <a:ext cx="656292" cy="1753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27;p2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9380375" y="5216217"/>
            <a:ext cx="367940" cy="3679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28;p2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10445103" y="6473354"/>
            <a:ext cx="528835" cy="16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2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6978775" y="6395574"/>
            <a:ext cx="337250" cy="33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2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6270025" y="6382450"/>
            <a:ext cx="337249" cy="337277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oogle Shape;31;p2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7687513" y="6395574"/>
            <a:ext cx="337250" cy="33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32;p2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11241600" y="6473351"/>
            <a:ext cx="631524" cy="16156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33;p2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8357562" y="6382437"/>
            <a:ext cx="337252" cy="33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2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9030800" y="6395525"/>
            <a:ext cx="311074" cy="31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oogle Shape;35;p2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9577238" y="6238363"/>
            <a:ext cx="631525" cy="63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36;p2"/>
          <p:cNvPicPr preferRelativeResize="0"/>
          <p:nvPr/>
        </p:nvPicPr>
        <p:blipFill rotWithShape="1">
          <a:blip r:embed="rId25">
            <a:alphaModFix/>
          </a:blip>
          <a:srcRect b="0" l="0" r="0" t="0"/>
          <a:stretch/>
        </p:blipFill>
        <p:spPr>
          <a:xfrm>
            <a:off x="8529575" y="5596938"/>
            <a:ext cx="819775" cy="81977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2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Encabezado de sección">
  <p:cSld name="2_Encabezado de sección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1"/>
          <p:cNvSpPr/>
          <p:nvPr/>
        </p:nvSpPr>
        <p:spPr>
          <a:xfrm>
            <a:off x="709684" y="-2265"/>
            <a:ext cx="11484734" cy="682273"/>
          </a:xfrm>
          <a:prstGeom prst="rect">
            <a:avLst/>
          </a:prstGeom>
          <a:solidFill>
            <a:srgbClr val="2C2A7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descr="Imagen que contiene paraguas  Descripción generada con confianza muy alta" id="144" name="Google Shape;144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357360" y="-4410"/>
            <a:ext cx="2865120" cy="6895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719286"/>
            <a:ext cx="12228347" cy="2315504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11"/>
          <p:cNvSpPr/>
          <p:nvPr/>
        </p:nvSpPr>
        <p:spPr>
          <a:xfrm>
            <a:off x="-8586" y="673567"/>
            <a:ext cx="12217987" cy="45719"/>
          </a:xfrm>
          <a:prstGeom prst="rect">
            <a:avLst/>
          </a:prstGeom>
          <a:solidFill>
            <a:srgbClr val="EC202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47" name="Google Shape;147;p11"/>
          <p:cNvSpPr txBox="1"/>
          <p:nvPr>
            <p:ph type="title"/>
          </p:nvPr>
        </p:nvSpPr>
        <p:spPr>
          <a:xfrm>
            <a:off x="833839" y="78578"/>
            <a:ext cx="10515600" cy="5336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11"/>
          <p:cNvSpPr txBox="1"/>
          <p:nvPr>
            <p:ph idx="1" type="body"/>
          </p:nvPr>
        </p:nvSpPr>
        <p:spPr>
          <a:xfrm>
            <a:off x="833838" y="1037939"/>
            <a:ext cx="10515199" cy="50212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b="0" i="0" sz="25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/>
        </p:txBody>
      </p:sp>
      <p:pic>
        <p:nvPicPr>
          <p:cNvPr descr="Imagen que contiene señal  Descripción generada con confianza muy alta" id="149" name="Google Shape;149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370" y="43518"/>
            <a:ext cx="597385" cy="602061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11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buNone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buNone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buNone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buNone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buNone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buNone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buNone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buNone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2"/>
          <p:cNvSpPr txBox="1"/>
          <p:nvPr>
            <p:ph type="title"/>
          </p:nvPr>
        </p:nvSpPr>
        <p:spPr>
          <a:xfrm>
            <a:off x="838200" y="365125"/>
            <a:ext cx="7262078" cy="13199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Libre Franklin Thin"/>
              <a:buNone/>
              <a:defRPr b="0" i="0" sz="4400" u="none" cap="none" strike="noStrike">
                <a:solidFill>
                  <a:schemeClr val="lt1"/>
                </a:solidFill>
                <a:latin typeface="Libre Franklin Thin"/>
                <a:ea typeface="Libre Franklin Thin"/>
                <a:cs typeface="Libre Franklin Thin"/>
                <a:sym typeface="Libre Franklin Thi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3" name="Google Shape;153;p12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/>
        </p:txBody>
      </p:sp>
      <p:sp>
        <p:nvSpPr>
          <p:cNvPr id="154" name="Google Shape;154;p12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/>
        </p:txBody>
      </p:sp>
      <p:sp>
        <p:nvSpPr>
          <p:cNvPr id="155" name="Google Shape;155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/>
        </p:txBody>
      </p:sp>
      <p:sp>
        <p:nvSpPr>
          <p:cNvPr id="156" name="Google Shape;156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/>
        </p:txBody>
      </p:sp>
      <p:sp>
        <p:nvSpPr>
          <p:cNvPr id="157" name="Google Shape;157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3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Libre Franklin Thin"/>
              <a:buNone/>
              <a:defRPr b="0" i="0" sz="4400" u="none" cap="none" strike="noStrike">
                <a:solidFill>
                  <a:schemeClr val="lt1"/>
                </a:solidFill>
                <a:latin typeface="Libre Franklin Thin"/>
                <a:ea typeface="Libre Franklin Thin"/>
                <a:cs typeface="Libre Franklin Thin"/>
                <a:sym typeface="Libre Franklin Thi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13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/>
        </p:txBody>
      </p:sp>
      <p:sp>
        <p:nvSpPr>
          <p:cNvPr id="161" name="Google Shape;161;p13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/>
        </p:txBody>
      </p:sp>
      <p:sp>
        <p:nvSpPr>
          <p:cNvPr id="162" name="Google Shape;162;p13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/>
        </p:txBody>
      </p:sp>
      <p:sp>
        <p:nvSpPr>
          <p:cNvPr id="163" name="Google Shape;163;p13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/>
        </p:txBody>
      </p:sp>
      <p:sp>
        <p:nvSpPr>
          <p:cNvPr id="164" name="Google Shape;164;p1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/>
        </p:txBody>
      </p:sp>
      <p:sp>
        <p:nvSpPr>
          <p:cNvPr id="165" name="Google Shape;165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/>
        </p:txBody>
      </p:sp>
      <p:sp>
        <p:nvSpPr>
          <p:cNvPr id="166" name="Google Shape;166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ONLY" type="titleOnly">
  <p:cSld name="TITLE_ONLY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4"/>
          <p:cNvSpPr txBox="1"/>
          <p:nvPr>
            <p:ph type="title"/>
          </p:nvPr>
        </p:nvSpPr>
        <p:spPr>
          <a:xfrm>
            <a:off x="838200" y="365125"/>
            <a:ext cx="7262078" cy="13199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Libre Franklin Thin"/>
              <a:buNone/>
              <a:defRPr b="0" i="0" sz="4400" u="none" cap="none" strike="noStrike">
                <a:solidFill>
                  <a:schemeClr val="lt1"/>
                </a:solidFill>
                <a:latin typeface="Libre Franklin Thin"/>
                <a:ea typeface="Libre Franklin Thin"/>
                <a:cs typeface="Libre Franklin Thin"/>
                <a:sym typeface="Libre Franklin Thi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9" name="Google Shape;169;p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/>
        </p:txBody>
      </p:sp>
      <p:sp>
        <p:nvSpPr>
          <p:cNvPr id="170" name="Google Shape;170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/>
        </p:txBody>
      </p:sp>
      <p:sp>
        <p:nvSpPr>
          <p:cNvPr id="171" name="Google Shape;171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5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ibre Franklin Thin"/>
              <a:buNone/>
              <a:defRPr b="0" i="0" sz="3200" u="none" cap="none" strike="noStrike">
                <a:solidFill>
                  <a:schemeClr val="lt1"/>
                </a:solidFill>
                <a:latin typeface="Libre Franklin Thin"/>
                <a:ea typeface="Libre Franklin Thin"/>
                <a:cs typeface="Libre Franklin Thin"/>
                <a:sym typeface="Libre Franklin Thi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15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indent="-3810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indent="-355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indent="-355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indent="-355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indent="-355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indent="-355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indent="-355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/>
        </p:txBody>
      </p:sp>
      <p:sp>
        <p:nvSpPr>
          <p:cNvPr id="175" name="Google Shape;175;p15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/>
        </p:txBody>
      </p:sp>
      <p:sp>
        <p:nvSpPr>
          <p:cNvPr id="176" name="Google Shape;176;p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/>
        </p:txBody>
      </p:sp>
      <p:sp>
        <p:nvSpPr>
          <p:cNvPr id="177" name="Google Shape;177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/>
        </p:txBody>
      </p:sp>
      <p:sp>
        <p:nvSpPr>
          <p:cNvPr id="178" name="Google Shape;178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6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ibre Franklin Thin"/>
              <a:buNone/>
              <a:defRPr b="0" i="0" sz="3200" u="none" cap="none" strike="noStrike">
                <a:solidFill>
                  <a:schemeClr val="lt1"/>
                </a:solidFill>
                <a:latin typeface="Libre Franklin Thin"/>
                <a:ea typeface="Libre Franklin Thin"/>
                <a:cs typeface="Libre Franklin Thin"/>
                <a:sym typeface="Libre Franklin Thi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1" name="Google Shape;181;p16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/>
        </p:txBody>
      </p:sp>
      <p:sp>
        <p:nvSpPr>
          <p:cNvPr id="182" name="Google Shape;182;p16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/>
        </p:txBody>
      </p:sp>
      <p:sp>
        <p:nvSpPr>
          <p:cNvPr id="183" name="Google Shape;183;p1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/>
        </p:txBody>
      </p:sp>
      <p:sp>
        <p:nvSpPr>
          <p:cNvPr id="184" name="Google Shape;184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/>
        </p:txBody>
      </p:sp>
      <p:sp>
        <p:nvSpPr>
          <p:cNvPr id="185" name="Google Shape;185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7"/>
          <p:cNvSpPr txBox="1"/>
          <p:nvPr>
            <p:ph type="title"/>
          </p:nvPr>
        </p:nvSpPr>
        <p:spPr>
          <a:xfrm>
            <a:off x="838200" y="365125"/>
            <a:ext cx="7262078" cy="13199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Libre Franklin Thin"/>
              <a:buNone/>
              <a:defRPr b="0" i="0" sz="4400" u="none" cap="none" strike="noStrike">
                <a:solidFill>
                  <a:schemeClr val="lt1"/>
                </a:solidFill>
                <a:latin typeface="Libre Franklin Thin"/>
                <a:ea typeface="Libre Franklin Thin"/>
                <a:cs typeface="Libre Franklin Thin"/>
                <a:sym typeface="Libre Franklin Thi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8" name="Google Shape;188;p17"/>
          <p:cNvSpPr txBox="1"/>
          <p:nvPr>
            <p:ph idx="1" type="body"/>
          </p:nvPr>
        </p:nvSpPr>
        <p:spPr>
          <a:xfrm rot="5400000">
            <a:off x="2192491" y="471334"/>
            <a:ext cx="2814829" cy="55234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/>
        </p:txBody>
      </p:sp>
      <p:sp>
        <p:nvSpPr>
          <p:cNvPr id="189" name="Google Shape;189;p1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/>
        </p:txBody>
      </p:sp>
      <p:sp>
        <p:nvSpPr>
          <p:cNvPr id="190" name="Google Shape;190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/>
        </p:txBody>
      </p:sp>
      <p:sp>
        <p:nvSpPr>
          <p:cNvPr id="191" name="Google Shape;191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8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Libre Franklin Thin"/>
              <a:buNone/>
              <a:defRPr b="0" i="0" sz="4400" u="none" cap="none" strike="noStrike">
                <a:solidFill>
                  <a:schemeClr val="lt1"/>
                </a:solidFill>
                <a:latin typeface="Libre Franklin Thin"/>
                <a:ea typeface="Libre Franklin Thin"/>
                <a:cs typeface="Libre Franklin Thin"/>
                <a:sym typeface="Libre Franklin Thi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18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/>
        </p:txBody>
      </p:sp>
      <p:sp>
        <p:nvSpPr>
          <p:cNvPr id="195" name="Google Shape;195;p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/>
        </p:txBody>
      </p:sp>
      <p:sp>
        <p:nvSpPr>
          <p:cNvPr id="196" name="Google Shape;196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/>
        </p:txBody>
      </p:sp>
      <p:sp>
        <p:nvSpPr>
          <p:cNvPr id="197" name="Google Shape;197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>
  <p:cSld name="Título y objeto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3"/>
          <p:cNvSpPr/>
          <p:nvPr/>
        </p:nvSpPr>
        <p:spPr>
          <a:xfrm>
            <a:off x="-27495" y="1125207"/>
            <a:ext cx="12212319" cy="4545511"/>
          </a:xfrm>
          <a:prstGeom prst="rect">
            <a:avLst/>
          </a:prstGeom>
          <a:solidFill>
            <a:srgbClr val="2C2A7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40" name="Google Shape;40;p3"/>
          <p:cNvPicPr preferRelativeResize="0"/>
          <p:nvPr/>
        </p:nvPicPr>
        <p:blipFill rotWithShape="1">
          <a:blip r:embed="rId2">
            <a:alphaModFix/>
          </a:blip>
          <a:srcRect b="5826" l="0" r="55" t="-227"/>
          <a:stretch/>
        </p:blipFill>
        <p:spPr>
          <a:xfrm>
            <a:off x="7221283" y="1111560"/>
            <a:ext cx="4970718" cy="4552261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41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-2378" y="5734847"/>
            <a:ext cx="12208027" cy="1140326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3"/>
          <p:cNvSpPr txBox="1"/>
          <p:nvPr>
            <p:ph type="title"/>
          </p:nvPr>
        </p:nvSpPr>
        <p:spPr>
          <a:xfrm>
            <a:off x="797257" y="2770054"/>
            <a:ext cx="7262078" cy="13199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Montserrat"/>
              <a:buNone/>
              <a:defRPr b="0" i="0" sz="3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" name="Google Shape;43;p3"/>
          <p:cNvSpPr/>
          <p:nvPr/>
        </p:nvSpPr>
        <p:spPr>
          <a:xfrm>
            <a:off x="-23404" y="5670719"/>
            <a:ext cx="12217987" cy="67793"/>
          </a:xfrm>
          <a:prstGeom prst="rect">
            <a:avLst/>
          </a:prstGeom>
          <a:solidFill>
            <a:srgbClr val="EC202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44" name="Google Shape;44;p3"/>
          <p:cNvSpPr/>
          <p:nvPr/>
        </p:nvSpPr>
        <p:spPr>
          <a:xfrm>
            <a:off x="-23404" y="1057450"/>
            <a:ext cx="12217987" cy="67793"/>
          </a:xfrm>
          <a:prstGeom prst="rect">
            <a:avLst/>
          </a:prstGeom>
          <a:solidFill>
            <a:srgbClr val="EC202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45" name="Google Shape;45;p3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/>
        </p:txBody>
      </p:sp>
      <p:sp>
        <p:nvSpPr>
          <p:cNvPr id="48" name="Google Shape;48;p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/>
        </p:txBody>
      </p:sp>
      <p:sp>
        <p:nvSpPr>
          <p:cNvPr id="49" name="Google Shape;49;p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Encabezado de sección">
  <p:cSld name="3_Encabezado de sección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5"/>
          <p:cNvSpPr/>
          <p:nvPr/>
        </p:nvSpPr>
        <p:spPr>
          <a:xfrm>
            <a:off x="709684" y="-2265"/>
            <a:ext cx="11484734" cy="682273"/>
          </a:xfrm>
          <a:prstGeom prst="rect">
            <a:avLst/>
          </a:prstGeom>
          <a:solidFill>
            <a:srgbClr val="2C2A7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descr="Imagen que contiene paraguas  Descripción generada con confianza muy alta" id="52" name="Google Shape;52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357360" y="-4410"/>
            <a:ext cx="2865120" cy="68954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5"/>
          <p:cNvSpPr/>
          <p:nvPr/>
        </p:nvSpPr>
        <p:spPr>
          <a:xfrm>
            <a:off x="-8586" y="673567"/>
            <a:ext cx="12217987" cy="45719"/>
          </a:xfrm>
          <a:prstGeom prst="rect">
            <a:avLst/>
          </a:prstGeom>
          <a:solidFill>
            <a:srgbClr val="EC202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54" name="Google Shape;54;p5"/>
          <p:cNvSpPr txBox="1"/>
          <p:nvPr>
            <p:ph type="title"/>
          </p:nvPr>
        </p:nvSpPr>
        <p:spPr>
          <a:xfrm>
            <a:off x="833839" y="78578"/>
            <a:ext cx="10515600" cy="5336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" name="Google Shape;55;p5"/>
          <p:cNvSpPr txBox="1"/>
          <p:nvPr>
            <p:ph idx="1" type="body"/>
          </p:nvPr>
        </p:nvSpPr>
        <p:spPr>
          <a:xfrm>
            <a:off x="833838" y="1036991"/>
            <a:ext cx="10515199" cy="51450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b="0" i="0" sz="25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/>
        </p:txBody>
      </p:sp>
      <p:pic>
        <p:nvPicPr>
          <p:cNvPr descr="Imagen que contiene señal  Descripción generada con confianza muy alta" id="56" name="Google Shape;56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370" y="43518"/>
            <a:ext cx="597385" cy="602061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5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buNone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buNone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buNone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buNone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buNone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buNone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buNone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buNone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Encabezado de sección">
  <p:cSld name="1_Encabezado de sección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6"/>
          <p:cNvSpPr/>
          <p:nvPr/>
        </p:nvSpPr>
        <p:spPr>
          <a:xfrm>
            <a:off x="709684" y="-2265"/>
            <a:ext cx="11484734" cy="682273"/>
          </a:xfrm>
          <a:prstGeom prst="rect">
            <a:avLst/>
          </a:prstGeom>
          <a:solidFill>
            <a:srgbClr val="2C2A7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descr="Imagen que contiene paraguas  Descripción generada con confianza muy alta" id="60" name="Google Shape;60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357360" y="-4410"/>
            <a:ext cx="2865120" cy="6895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 que contiene reloj  Descripción generada con confianza muy alta" id="61" name="Google Shape;61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" y="6598818"/>
            <a:ext cx="1412240" cy="172923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6"/>
          <p:cNvSpPr/>
          <p:nvPr/>
        </p:nvSpPr>
        <p:spPr>
          <a:xfrm flipH="1" rot="10800000">
            <a:off x="-4360" y="6493038"/>
            <a:ext cx="12191999" cy="44428"/>
          </a:xfrm>
          <a:prstGeom prst="rect">
            <a:avLst/>
          </a:prstGeom>
          <a:solidFill>
            <a:srgbClr val="EC202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63" name="Google Shape;63;p6"/>
          <p:cNvSpPr/>
          <p:nvPr/>
        </p:nvSpPr>
        <p:spPr>
          <a:xfrm>
            <a:off x="-8586" y="673567"/>
            <a:ext cx="12217987" cy="45719"/>
          </a:xfrm>
          <a:prstGeom prst="rect">
            <a:avLst/>
          </a:prstGeom>
          <a:solidFill>
            <a:srgbClr val="EC202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64" name="Google Shape;64;p6"/>
          <p:cNvSpPr txBox="1"/>
          <p:nvPr>
            <p:ph type="title"/>
          </p:nvPr>
        </p:nvSpPr>
        <p:spPr>
          <a:xfrm>
            <a:off x="833839" y="78578"/>
            <a:ext cx="10515600" cy="5336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Imagen que contiene objeto, reloj  Descripción generada con confianza muy alta" id="65" name="Google Shape;65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152909" y="6640049"/>
            <a:ext cx="914401" cy="117245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6"/>
          <p:cNvSpPr txBox="1"/>
          <p:nvPr>
            <p:ph idx="1" type="body"/>
          </p:nvPr>
        </p:nvSpPr>
        <p:spPr>
          <a:xfrm>
            <a:off x="833438" y="1036969"/>
            <a:ext cx="10515600" cy="49545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b="0" i="0" sz="25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/>
        </p:txBody>
      </p:sp>
      <p:pic>
        <p:nvPicPr>
          <p:cNvPr descr="Imagen que contiene señal  Descripción generada con confianza muy alta" id="67" name="Google Shape;67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0370" y="43518"/>
            <a:ext cx="597385" cy="602061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6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buNone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buNone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buNone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buNone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buNone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buNone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buNone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buNone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Diapositiva de título">
  <p:cSld name="1_Diapositiva de título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1258" y="5077769"/>
            <a:ext cx="12220905" cy="1789617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7"/>
          <p:cNvSpPr/>
          <p:nvPr/>
        </p:nvSpPr>
        <p:spPr>
          <a:xfrm>
            <a:off x="-12672" y="-1693"/>
            <a:ext cx="12207255" cy="5083127"/>
          </a:xfrm>
          <a:prstGeom prst="rect">
            <a:avLst/>
          </a:prstGeom>
          <a:solidFill>
            <a:srgbClr val="2C2A7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72" name="Google Shape;72;p7"/>
          <p:cNvSpPr/>
          <p:nvPr/>
        </p:nvSpPr>
        <p:spPr>
          <a:xfrm>
            <a:off x="-23404" y="5041245"/>
            <a:ext cx="12217987" cy="67793"/>
          </a:xfrm>
          <a:prstGeom prst="rect">
            <a:avLst/>
          </a:prstGeom>
          <a:solidFill>
            <a:srgbClr val="EC202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73" name="Google Shape;73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25270" y="2078"/>
            <a:ext cx="5269313" cy="5124473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66922" y="5091109"/>
            <a:ext cx="56431" cy="177945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 que contiene dibujo  Descripción generada con confianza muy alta" id="75" name="Google Shape;75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996725" y="4000498"/>
            <a:ext cx="284410" cy="29514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581640" y="4000499"/>
            <a:ext cx="284410" cy="29514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 que contiene dibujo  Descripción generada con confianza muy alta" id="77" name="Google Shape;77;p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04204" y="1886218"/>
            <a:ext cx="348804" cy="3595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 que contiene dibujo  Descripción generada con confianza muy alta" id="78" name="Google Shape;78;p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411810" y="4000499"/>
            <a:ext cx="284410" cy="29514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 que contiene dibujo  Descripción generada con confianza muy alta" id="79" name="Google Shape;79;p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904204" y="1338865"/>
            <a:ext cx="348804" cy="359536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7"/>
          <p:cNvSpPr txBox="1"/>
          <p:nvPr/>
        </p:nvSpPr>
        <p:spPr>
          <a:xfrm>
            <a:off x="1375893" y="1279301"/>
            <a:ext cx="5351170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ES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http://laconga.redclara.net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ES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contacto@laconga.redclara.net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7"/>
          <p:cNvSpPr txBox="1"/>
          <p:nvPr/>
        </p:nvSpPr>
        <p:spPr>
          <a:xfrm>
            <a:off x="4835275" y="4424050"/>
            <a:ext cx="2607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ES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lacongaphysics</a:t>
            </a:r>
            <a:endParaRPr b="0" i="0" sz="18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2" name="Google Shape;82;p7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048882" y="5356951"/>
            <a:ext cx="4081453" cy="1065041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7"/>
          <p:cNvSpPr/>
          <p:nvPr/>
        </p:nvSpPr>
        <p:spPr>
          <a:xfrm>
            <a:off x="5996725" y="6029838"/>
            <a:ext cx="6096000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-ES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El apoyo de la Comisión Europea para la producción de esta publicación no constituye una aprobación del contenido, el cual refleja únicamente las opiniones de los autores, y la Comisión no se hace responsable del uso que pueda hacerse de la información contenida en la misma.</a:t>
            </a:r>
            <a:endParaRPr b="0" i="0" sz="10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Imagen que contiene alimentos, plato  Descripción generada con confianza muy alta" id="84" name="Google Shape;84;p7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8118984" y="5465581"/>
            <a:ext cx="2108750" cy="458847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7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>
  <p:cSld name="Diapositiva de título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1258" y="5077769"/>
            <a:ext cx="12220905" cy="1789617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8"/>
          <p:cNvSpPr/>
          <p:nvPr/>
        </p:nvSpPr>
        <p:spPr>
          <a:xfrm>
            <a:off x="-12672" y="-1693"/>
            <a:ext cx="12207255" cy="5083127"/>
          </a:xfrm>
          <a:prstGeom prst="rect">
            <a:avLst/>
          </a:prstGeom>
          <a:solidFill>
            <a:srgbClr val="2C2A7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9" name="Google Shape;89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30706" y="2078"/>
            <a:ext cx="4163877" cy="405123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0" name="Google Shape;90;p8"/>
          <p:cNvGrpSpPr/>
          <p:nvPr/>
        </p:nvGrpSpPr>
        <p:grpSpPr>
          <a:xfrm>
            <a:off x="7008718" y="5361238"/>
            <a:ext cx="3839229" cy="1239206"/>
            <a:chOff x="8169499" y="5338777"/>
            <a:chExt cx="3666185" cy="1170719"/>
          </a:xfrm>
        </p:grpSpPr>
        <p:pic>
          <p:nvPicPr>
            <p:cNvPr id="91" name="Google Shape;91;p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574574" y="5338777"/>
              <a:ext cx="693314" cy="45135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magen que contiene dibujo  Descripción generada con confianza muy alta" id="92" name="Google Shape;92;p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9598502" y="5338777"/>
              <a:ext cx="693314" cy="45135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magen que contiene alimentos  Descripción generada con confianza muy alta" id="93" name="Google Shape;93;p8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0597776" y="5342646"/>
              <a:ext cx="768440" cy="4613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magen que contiene dibujo  Descripción generada con confianza muy alta" id="94" name="Google Shape;94;p8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8169499" y="6058137"/>
              <a:ext cx="693313" cy="45135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magen que contiene dibujo  Descripción generada con confianza muy alta" id="95" name="Google Shape;95;p8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9167611" y="6047405"/>
              <a:ext cx="693313" cy="45135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magen que contiene alimentos  Descripción generada con confianza muy alta" id="96" name="Google Shape;96;p8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10154991" y="6058137"/>
              <a:ext cx="693314" cy="45135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" name="Google Shape;97;p8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11142371" y="6058137"/>
              <a:ext cx="693313" cy="45135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8" name="Google Shape;98;p8"/>
          <p:cNvSpPr txBox="1"/>
          <p:nvPr>
            <p:ph type="title"/>
          </p:nvPr>
        </p:nvSpPr>
        <p:spPr>
          <a:xfrm>
            <a:off x="838200" y="365125"/>
            <a:ext cx="7262078" cy="131998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b="0" i="0" sz="40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99" name="Google Shape;99;p8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5809212" y="5091109"/>
            <a:ext cx="56431" cy="1779454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8"/>
          <p:cNvSpPr txBox="1"/>
          <p:nvPr>
            <p:ph idx="1" type="body"/>
          </p:nvPr>
        </p:nvSpPr>
        <p:spPr>
          <a:xfrm>
            <a:off x="832075" y="3526681"/>
            <a:ext cx="7192963" cy="7446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/>
        </p:txBody>
      </p:sp>
      <p:sp>
        <p:nvSpPr>
          <p:cNvPr id="101" name="Google Shape;101;p8"/>
          <p:cNvSpPr/>
          <p:nvPr/>
        </p:nvSpPr>
        <p:spPr>
          <a:xfrm>
            <a:off x="-12993" y="5041245"/>
            <a:ext cx="12217987" cy="67793"/>
          </a:xfrm>
          <a:prstGeom prst="rect">
            <a:avLst/>
          </a:prstGeom>
          <a:solidFill>
            <a:srgbClr val="EC202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02" name="Google Shape;102;p8"/>
          <p:cNvSpPr txBox="1"/>
          <p:nvPr>
            <p:ph idx="2" type="body"/>
          </p:nvPr>
        </p:nvSpPr>
        <p:spPr>
          <a:xfrm>
            <a:off x="831850" y="1911350"/>
            <a:ext cx="7097713" cy="12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/>
        </p:txBody>
      </p:sp>
      <p:pic>
        <p:nvPicPr>
          <p:cNvPr id="103" name="Google Shape;103;p8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482275" y="5562676"/>
            <a:ext cx="3141510" cy="8197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 que contiene alimentos, plato  Descripción generada con confianza muy alta" id="104" name="Google Shape;104;p8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3940742" y="5754753"/>
            <a:ext cx="1670282" cy="363445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8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_1">
  <p:cSld name="Diapositiva de título_1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1258" y="5077769"/>
            <a:ext cx="12220903" cy="1789616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9"/>
          <p:cNvSpPr/>
          <p:nvPr/>
        </p:nvSpPr>
        <p:spPr>
          <a:xfrm>
            <a:off x="-12672" y="-1693"/>
            <a:ext cx="12207300" cy="5083200"/>
          </a:xfrm>
          <a:prstGeom prst="rect">
            <a:avLst/>
          </a:prstGeom>
          <a:solidFill>
            <a:srgbClr val="2C2A7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9" name="Google Shape;109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30706" y="2078"/>
            <a:ext cx="4163876" cy="4051233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9"/>
          <p:cNvSpPr txBox="1"/>
          <p:nvPr>
            <p:ph type="title"/>
          </p:nvPr>
        </p:nvSpPr>
        <p:spPr>
          <a:xfrm>
            <a:off x="838200" y="365125"/>
            <a:ext cx="7262100" cy="13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b="0" i="0" sz="40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11" name="Google Shape;111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09212" y="5091109"/>
            <a:ext cx="56431" cy="1779454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9"/>
          <p:cNvSpPr txBox="1"/>
          <p:nvPr>
            <p:ph idx="1" type="body"/>
          </p:nvPr>
        </p:nvSpPr>
        <p:spPr>
          <a:xfrm>
            <a:off x="832075" y="3526681"/>
            <a:ext cx="7193100" cy="7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/>
        </p:txBody>
      </p:sp>
      <p:sp>
        <p:nvSpPr>
          <p:cNvPr id="113" name="Google Shape;113;p9"/>
          <p:cNvSpPr/>
          <p:nvPr/>
        </p:nvSpPr>
        <p:spPr>
          <a:xfrm>
            <a:off x="-12993" y="5041245"/>
            <a:ext cx="12218100" cy="67800"/>
          </a:xfrm>
          <a:prstGeom prst="rect">
            <a:avLst/>
          </a:prstGeom>
          <a:solidFill>
            <a:srgbClr val="EC202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14" name="Google Shape;114;p9"/>
          <p:cNvSpPr txBox="1"/>
          <p:nvPr>
            <p:ph idx="2" type="body"/>
          </p:nvPr>
        </p:nvSpPr>
        <p:spPr>
          <a:xfrm>
            <a:off x="831850" y="1911350"/>
            <a:ext cx="7097700" cy="128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/>
        </p:txBody>
      </p:sp>
      <p:pic>
        <p:nvPicPr>
          <p:cNvPr id="115" name="Google Shape;115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82275" y="5562676"/>
            <a:ext cx="3141510" cy="8197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 que contiene alimentos, plato  Descripción generada con confianza muy alta" id="116" name="Google Shape;116;p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940742" y="5754753"/>
            <a:ext cx="1670282" cy="36344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7" name="Google Shape;117;p9"/>
          <p:cNvGrpSpPr/>
          <p:nvPr/>
        </p:nvGrpSpPr>
        <p:grpSpPr>
          <a:xfrm>
            <a:off x="6222272" y="5292192"/>
            <a:ext cx="5293605" cy="1513141"/>
            <a:chOff x="5663592" y="2910750"/>
            <a:chExt cx="7660789" cy="2189784"/>
          </a:xfrm>
        </p:grpSpPr>
        <p:pic>
          <p:nvPicPr>
            <p:cNvPr id="118" name="Google Shape;118;p9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0443879" y="4353000"/>
              <a:ext cx="1064532" cy="3087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9" name="Google Shape;119;p9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5663592" y="3196188"/>
              <a:ext cx="887110" cy="39476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0" name="Google Shape;120;p9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5854133" y="4188004"/>
              <a:ext cx="638718" cy="63871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1" name="Google Shape;121;p9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7144476" y="3151911"/>
              <a:ext cx="887122" cy="4347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2" name="Google Shape;122;p9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10854409" y="2910750"/>
              <a:ext cx="965665" cy="96566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3" name="Google Shape;123;p9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12437254" y="3224979"/>
              <a:ext cx="887120" cy="3372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4" name="Google Shape;124;p9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6994869" y="3914174"/>
              <a:ext cx="1186360" cy="11863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5" name="Google Shape;125;p9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8547677" y="3044354"/>
              <a:ext cx="832527" cy="6984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6" name="Google Shape;126;p9"/>
            <p:cNvPicPr preferRelativeResize="0"/>
            <p:nvPr/>
          </p:nvPicPr>
          <p:blipFill rotWithShape="1">
            <a:blip r:embed="rId15">
              <a:alphaModFix/>
            </a:blip>
            <a:srcRect b="0" l="0" r="0" t="0"/>
            <a:stretch/>
          </p:blipFill>
          <p:spPr>
            <a:xfrm>
              <a:off x="12278503" y="4367614"/>
              <a:ext cx="1045878" cy="2794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7" name="Google Shape;127;p9"/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>
              <a:off x="9896267" y="3076100"/>
              <a:ext cx="586360" cy="58636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28" name="Google Shape;128;p9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8364950" y="5985550"/>
            <a:ext cx="819775" cy="819775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9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>
  <p:cSld name="Encabezado de sección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0"/>
          <p:cNvSpPr/>
          <p:nvPr/>
        </p:nvSpPr>
        <p:spPr>
          <a:xfrm>
            <a:off x="709684" y="-2265"/>
            <a:ext cx="11484734" cy="682273"/>
          </a:xfrm>
          <a:prstGeom prst="rect">
            <a:avLst/>
          </a:prstGeom>
          <a:solidFill>
            <a:srgbClr val="2C2A7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descr="Imagen que contiene paraguas  Descripción generada con confianza muy alta" id="132" name="Google Shape;132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357360" y="-4410"/>
            <a:ext cx="2865120" cy="6895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719286"/>
            <a:ext cx="12228347" cy="231550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 que contiene reloj  Descripción generada con confianza muy alta" id="134" name="Google Shape;134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1440" y="6598818"/>
            <a:ext cx="1412240" cy="172923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0"/>
          <p:cNvSpPr/>
          <p:nvPr/>
        </p:nvSpPr>
        <p:spPr>
          <a:xfrm flipH="1" rot="10800000">
            <a:off x="-4360" y="6493038"/>
            <a:ext cx="12191999" cy="44428"/>
          </a:xfrm>
          <a:prstGeom prst="rect">
            <a:avLst/>
          </a:prstGeom>
          <a:solidFill>
            <a:srgbClr val="EC202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36" name="Google Shape;136;p10"/>
          <p:cNvSpPr/>
          <p:nvPr/>
        </p:nvSpPr>
        <p:spPr>
          <a:xfrm>
            <a:off x="-8586" y="673567"/>
            <a:ext cx="12217987" cy="45719"/>
          </a:xfrm>
          <a:prstGeom prst="rect">
            <a:avLst/>
          </a:prstGeom>
          <a:solidFill>
            <a:srgbClr val="EC202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37" name="Google Shape;137;p10"/>
          <p:cNvSpPr txBox="1"/>
          <p:nvPr>
            <p:ph type="title"/>
          </p:nvPr>
        </p:nvSpPr>
        <p:spPr>
          <a:xfrm>
            <a:off x="833839" y="78578"/>
            <a:ext cx="10515600" cy="5336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Imagen que contiene objeto, reloj  Descripción generada con confianza muy alta" id="138" name="Google Shape;138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152909" y="6640049"/>
            <a:ext cx="914401" cy="117245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10"/>
          <p:cNvSpPr txBox="1"/>
          <p:nvPr>
            <p:ph idx="1" type="body"/>
          </p:nvPr>
        </p:nvSpPr>
        <p:spPr>
          <a:xfrm>
            <a:off x="833438" y="1037255"/>
            <a:ext cx="10515600" cy="50625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b="0" i="0" sz="25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/>
        </p:txBody>
      </p:sp>
      <p:pic>
        <p:nvPicPr>
          <p:cNvPr descr="Imagen que contiene señal  Descripción generada con confianza muy alta" id="140" name="Google Shape;140;p1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0370" y="43518"/>
            <a:ext cx="597385" cy="602061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10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buNone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buNone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buNone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buNone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buNone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buNone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buNone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buNone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8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tx1"/>
                </a:solidFill>
              </a:defRPr>
            </a:lvl1pPr>
            <a:lvl2pPr lvl="1" algn="r">
              <a:buNone/>
              <a:defRPr sz="1300">
                <a:solidFill>
                  <a:schemeClr val="tx1"/>
                </a:solidFill>
              </a:defRPr>
            </a:lvl2pPr>
            <a:lvl3pPr lvl="2" algn="r">
              <a:buNone/>
              <a:defRPr sz="1300">
                <a:solidFill>
                  <a:schemeClr val="tx1"/>
                </a:solidFill>
              </a:defRPr>
            </a:lvl3pPr>
            <a:lvl4pPr lvl="3" algn="r">
              <a:buNone/>
              <a:defRPr sz="1300">
                <a:solidFill>
                  <a:schemeClr val="tx1"/>
                </a:solidFill>
              </a:defRPr>
            </a:lvl4pPr>
            <a:lvl5pPr lvl="4" algn="r">
              <a:buNone/>
              <a:defRPr sz="1300">
                <a:solidFill>
                  <a:schemeClr val="tx1"/>
                </a:solidFill>
              </a:defRPr>
            </a:lvl5pPr>
            <a:lvl6pPr lvl="5" algn="r">
              <a:buNone/>
              <a:defRPr sz="1300">
                <a:solidFill>
                  <a:schemeClr val="tx1"/>
                </a:solidFill>
              </a:defRPr>
            </a:lvl6pPr>
            <a:lvl7pPr lvl="6" algn="r">
              <a:buNone/>
              <a:defRPr sz="1300">
                <a:solidFill>
                  <a:schemeClr val="tx1"/>
                </a:solidFill>
              </a:defRPr>
            </a:lvl7pPr>
            <a:lvl8pPr lvl="7" algn="r">
              <a:buNone/>
              <a:defRPr sz="1300">
                <a:solidFill>
                  <a:schemeClr val="tx1"/>
                </a:solidFill>
              </a:defRPr>
            </a:lvl8pPr>
            <a:lvl9pPr lvl="8" algn="r">
              <a:buNone/>
              <a:defRPr sz="1300">
                <a:solidFill>
                  <a:schemeClr val="tx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6.jpg"/><Relationship Id="rId4" Type="http://schemas.openxmlformats.org/officeDocument/2006/relationships/image" Target="../media/image40.jpg"/><Relationship Id="rId5" Type="http://schemas.openxmlformats.org/officeDocument/2006/relationships/image" Target="../media/image59.png"/><Relationship Id="rId6" Type="http://schemas.openxmlformats.org/officeDocument/2006/relationships/image" Target="../media/image45.png"/><Relationship Id="rId7" Type="http://schemas.openxmlformats.org/officeDocument/2006/relationships/image" Target="../media/image4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9.png"/><Relationship Id="rId4" Type="http://schemas.openxmlformats.org/officeDocument/2006/relationships/image" Target="../media/image53.png"/><Relationship Id="rId5" Type="http://schemas.openxmlformats.org/officeDocument/2006/relationships/image" Target="../media/image86.png"/><Relationship Id="rId6" Type="http://schemas.openxmlformats.org/officeDocument/2006/relationships/image" Target="../media/image51.png"/><Relationship Id="rId7" Type="http://schemas.openxmlformats.org/officeDocument/2006/relationships/image" Target="../media/image50.png"/><Relationship Id="rId8" Type="http://schemas.openxmlformats.org/officeDocument/2006/relationships/image" Target="../media/image5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6.png"/><Relationship Id="rId4" Type="http://schemas.openxmlformats.org/officeDocument/2006/relationships/image" Target="../media/image54.png"/><Relationship Id="rId5" Type="http://schemas.openxmlformats.org/officeDocument/2006/relationships/image" Target="../media/image56.png"/><Relationship Id="rId6" Type="http://schemas.openxmlformats.org/officeDocument/2006/relationships/image" Target="../media/image62.jpg"/><Relationship Id="rId7" Type="http://schemas.openxmlformats.org/officeDocument/2006/relationships/image" Target="../media/image57.jpg"/><Relationship Id="rId8" Type="http://schemas.openxmlformats.org/officeDocument/2006/relationships/image" Target="../media/image6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laconga.redclara.net/courses/modulo-datos/modulo-datos.html#module-2-probability-and-statistics-5-ects" TargetMode="External"/><Relationship Id="rId4" Type="http://schemas.openxmlformats.org/officeDocument/2006/relationships/image" Target="../media/image67.png"/><Relationship Id="rId5" Type="http://schemas.openxmlformats.org/officeDocument/2006/relationships/hyperlink" Target="http://www.scriberia.co.uk/" TargetMode="External"/><Relationship Id="rId6" Type="http://schemas.openxmlformats.org/officeDocument/2006/relationships/hyperlink" Target="https://the-turing-way.netlify.com/" TargetMode="External"/><Relationship Id="rId7" Type="http://schemas.openxmlformats.org/officeDocument/2006/relationships/hyperlink" Target="https://zenodo.org/record/3332808" TargetMode="External"/><Relationship Id="rId8" Type="http://schemas.openxmlformats.org/officeDocument/2006/relationships/image" Target="../media/image7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laconga.redclara.net/courses/modulo-instrumentacion/modulo-instrumentacion.html" TargetMode="External"/><Relationship Id="rId4" Type="http://schemas.openxmlformats.org/officeDocument/2006/relationships/image" Target="../media/image89.png"/><Relationship Id="rId5" Type="http://schemas.openxmlformats.org/officeDocument/2006/relationships/image" Target="../media/image77.png"/><Relationship Id="rId6" Type="http://schemas.openxmlformats.org/officeDocument/2006/relationships/image" Target="../media/image6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laconga.redclara.net/courses/modulo-teoria/modulo-teoria.html" TargetMode="External"/><Relationship Id="rId4" Type="http://schemas.openxmlformats.org/officeDocument/2006/relationships/image" Target="../media/image58.png"/><Relationship Id="rId5" Type="http://schemas.openxmlformats.org/officeDocument/2006/relationships/image" Target="../media/image77.png"/><Relationship Id="rId6" Type="http://schemas.openxmlformats.org/officeDocument/2006/relationships/image" Target="../media/image7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1.png"/><Relationship Id="rId4" Type="http://schemas.openxmlformats.org/officeDocument/2006/relationships/hyperlink" Target="https://halley.uis.edu.co/tierra/" TargetMode="External"/><Relationship Id="rId5" Type="http://schemas.openxmlformats.org/officeDocument/2006/relationships/image" Target="../media/image77.png"/><Relationship Id="rId6" Type="http://schemas.openxmlformats.org/officeDocument/2006/relationships/image" Target="../media/image8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7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5.png"/><Relationship Id="rId4" Type="http://schemas.openxmlformats.org/officeDocument/2006/relationships/image" Target="../media/image69.png"/><Relationship Id="rId9" Type="http://schemas.openxmlformats.org/officeDocument/2006/relationships/image" Target="../media/image83.png"/><Relationship Id="rId5" Type="http://schemas.openxmlformats.org/officeDocument/2006/relationships/image" Target="../media/image66.png"/><Relationship Id="rId6" Type="http://schemas.openxmlformats.org/officeDocument/2006/relationships/image" Target="../media/image72.png"/><Relationship Id="rId7" Type="http://schemas.openxmlformats.org/officeDocument/2006/relationships/image" Target="../media/image74.png"/><Relationship Id="rId8" Type="http://schemas.openxmlformats.org/officeDocument/2006/relationships/image" Target="../media/image71.png"/><Relationship Id="rId11" Type="http://schemas.openxmlformats.org/officeDocument/2006/relationships/image" Target="../media/image84.png"/><Relationship Id="rId10" Type="http://schemas.openxmlformats.org/officeDocument/2006/relationships/image" Target="../media/image7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8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76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laconga.redclara.net/our-partners/" TargetMode="External"/><Relationship Id="rId4" Type="http://schemas.openxmlformats.org/officeDocument/2006/relationships/image" Target="../media/image8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www.sli.do/features-google-slides?payload=eyJwcmVzZW50YXRpb25JZCI6IjFDcFhXaGZIWE9TXzhSTlpobUZGNFBTSEZ6RXpWa2t4dTZYNDQ4Y2ZpWEFFIiwic2xpZGVJZCI6IlNMSURFU19BUEkzMTA4NjUzNzBfMCJ9" TargetMode="External"/><Relationship Id="rId4" Type="http://schemas.openxmlformats.org/officeDocument/2006/relationships/image" Target="../media/image7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://www.youtube.com/watch?v=cJ5hUNMYbrQ" TargetMode="External"/><Relationship Id="rId4" Type="http://schemas.openxmlformats.org/officeDocument/2006/relationships/image" Target="../media/image81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://www.youtube.com/watch?v=9QIXT426IGk" TargetMode="External"/><Relationship Id="rId4" Type="http://schemas.openxmlformats.org/officeDocument/2006/relationships/image" Target="../media/image79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www.sli.do/features-google-slides?payload=eyJwcmVzZW50YXRpb25JZCI6IjFDcFhXaGZIWE9TXzhSTlpobUZGNFBTSEZ6RXpWa2t4dTZYNDQ4Y2ZpWEFFIiwic2xpZGVJZCI6IlNMSURFU19BUEk5NTQxNDU5MjBfMCJ9" TargetMode="External"/><Relationship Id="rId4" Type="http://schemas.openxmlformats.org/officeDocument/2006/relationships/image" Target="../media/image3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www.sli.do/features-google-slides?payload=eyJwcmVzZW50YXRpb25JZCI6IjFDcFhXaGZIWE9TXzhSTlpobUZGNFBTSEZ6RXpWa2t4dTZYNDQ4Y2ZpWEFFIiwic2xpZGVJZCI6IlNMSURFU19BUEkxODI5ODQ4NjI5XzAifQ%3D%3D" TargetMode="External"/><Relationship Id="rId4" Type="http://schemas.openxmlformats.org/officeDocument/2006/relationships/image" Target="../media/image4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www.sli.do/features-google-slides?payload=eyJwcmVzZW50YXRpb25JZCI6IjFDcFhXaGZIWE9TXzhSTlpobUZGNFBTSEZ6RXpWa2t4dTZYNDQ4Y2ZpWEFFIiwic2xpZGVJZCI6IlNMSURFU19BUEkxMjAwNDM1MTIyXzAifQ%3D%3D" TargetMode="External"/><Relationship Id="rId4" Type="http://schemas.openxmlformats.org/officeDocument/2006/relationships/image" Target="../media/image3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3.png"/><Relationship Id="rId4" Type="http://schemas.openxmlformats.org/officeDocument/2006/relationships/image" Target="../media/image68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9"/>
          <p:cNvSpPr txBox="1"/>
          <p:nvPr>
            <p:ph type="title"/>
          </p:nvPr>
        </p:nvSpPr>
        <p:spPr>
          <a:xfrm>
            <a:off x="838200" y="822325"/>
            <a:ext cx="7677300" cy="13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s-ES" sz="5000">
                <a:solidFill>
                  <a:srgbClr val="FFFFFF"/>
                </a:solidFill>
              </a:rPr>
              <a:t>¡</a:t>
            </a:r>
            <a:r>
              <a:rPr lang="es-ES" sz="5000">
                <a:solidFill>
                  <a:srgbClr val="FFFFFF"/>
                </a:solidFill>
              </a:rPr>
              <a:t>Bienv</a:t>
            </a:r>
            <a:r>
              <a:rPr lang="es-ES" sz="5000"/>
              <a:t>enidos y bienvenidas a LA-CoNGA physics!</a:t>
            </a:r>
            <a:endParaRPr sz="5000"/>
          </a:p>
        </p:txBody>
      </p:sp>
      <p:sp>
        <p:nvSpPr>
          <p:cNvPr id="203" name="Google Shape;203;p19"/>
          <p:cNvSpPr txBox="1"/>
          <p:nvPr>
            <p:ph idx="1" type="body"/>
          </p:nvPr>
        </p:nvSpPr>
        <p:spPr>
          <a:xfrm>
            <a:off x="832075" y="4288681"/>
            <a:ext cx="7193100" cy="7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</a:pPr>
            <a:r>
              <a:rPr lang="es-ES"/>
              <a:t>18 de enero del 2021</a:t>
            </a:r>
            <a:endParaRPr/>
          </a:p>
        </p:txBody>
      </p:sp>
      <p:sp>
        <p:nvSpPr>
          <p:cNvPr id="204" name="Google Shape;204;p19"/>
          <p:cNvSpPr txBox="1"/>
          <p:nvPr>
            <p:ph idx="2" type="body"/>
          </p:nvPr>
        </p:nvSpPr>
        <p:spPr>
          <a:xfrm>
            <a:off x="374650" y="3130550"/>
            <a:ext cx="8545800" cy="128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-ES"/>
              <a:t>Primera cohorte 2021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8"/>
          <p:cNvSpPr txBox="1"/>
          <p:nvPr/>
        </p:nvSpPr>
        <p:spPr>
          <a:xfrm>
            <a:off x="833839" y="78578"/>
            <a:ext cx="10515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i="0" lang="es-ES" sz="25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Dos filiales de la </a:t>
            </a:r>
            <a:r>
              <a:rPr i="0" lang="es-ES" sz="25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LA-CoNGA physics: Física de Altas Energías (FAE)</a:t>
            </a:r>
            <a:endParaRPr i="0" sz="25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65" name="Google Shape;265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62948" y="988824"/>
            <a:ext cx="5502454" cy="3672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25600" y="988826"/>
            <a:ext cx="5355298" cy="3011174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28"/>
          <p:cNvSpPr txBox="1"/>
          <p:nvPr/>
        </p:nvSpPr>
        <p:spPr>
          <a:xfrm>
            <a:off x="1102675" y="1021550"/>
            <a:ext cx="4597800" cy="80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s-ES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Responder preguntas fundamentales del universo</a:t>
            </a:r>
            <a:endParaRPr b="1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28"/>
          <p:cNvSpPr txBox="1"/>
          <p:nvPr/>
        </p:nvSpPr>
        <p:spPr>
          <a:xfrm>
            <a:off x="6727150" y="1585925"/>
            <a:ext cx="2728800" cy="8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s-ES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Grandes colaboraciones</a:t>
            </a:r>
            <a:endParaRPr b="1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9" name="Google Shape;269;p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074000" y="3429000"/>
            <a:ext cx="4597701" cy="3011175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28"/>
          <p:cNvSpPr txBox="1"/>
          <p:nvPr/>
        </p:nvSpPr>
        <p:spPr>
          <a:xfrm>
            <a:off x="5742500" y="3570175"/>
            <a:ext cx="2728800" cy="2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s-ES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Transferencia tecnológica</a:t>
            </a:r>
            <a:endParaRPr b="1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1" name="Google Shape;271;p2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541700" y="2971800"/>
            <a:ext cx="2532290" cy="3011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2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18250" y="4000000"/>
            <a:ext cx="2236900" cy="21147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29"/>
          <p:cNvSpPr txBox="1"/>
          <p:nvPr/>
        </p:nvSpPr>
        <p:spPr>
          <a:xfrm>
            <a:off x="532738" y="6047450"/>
            <a:ext cx="2728800" cy="2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ES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Transferencia tecnológica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29"/>
          <p:cNvSpPr txBox="1"/>
          <p:nvPr/>
        </p:nvSpPr>
        <p:spPr>
          <a:xfrm>
            <a:off x="833851" y="78575"/>
            <a:ext cx="111288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i="0" lang="es-ES" sz="25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Dos filiales de la </a:t>
            </a:r>
            <a:r>
              <a:rPr i="0" lang="es-ES" sz="25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LA-CoNGA physics: Física de sistemas complejos (</a:t>
            </a:r>
            <a:r>
              <a:rPr lang="es-ES"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SC)</a:t>
            </a:r>
            <a:endParaRPr i="0" sz="25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79" name="Google Shape;279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17675" y="1243200"/>
            <a:ext cx="7224174" cy="5018626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29"/>
          <p:cNvSpPr txBox="1"/>
          <p:nvPr/>
        </p:nvSpPr>
        <p:spPr>
          <a:xfrm>
            <a:off x="5077650" y="730050"/>
            <a:ext cx="7038300" cy="2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s-E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Ubicuidad de los modelos estudiados</a:t>
            </a:r>
            <a:endParaRPr b="1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29"/>
          <p:cNvSpPr txBox="1"/>
          <p:nvPr/>
        </p:nvSpPr>
        <p:spPr>
          <a:xfrm>
            <a:off x="126900" y="735475"/>
            <a:ext cx="4310700" cy="9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s-E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Estudio y clasificación de los estados de la materia</a:t>
            </a:r>
            <a:endParaRPr b="1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2" name="Google Shape;282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86731" y="2693912"/>
            <a:ext cx="3257844" cy="1575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930600" y="1368425"/>
            <a:ext cx="3109150" cy="18262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2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6200" y="4471876"/>
            <a:ext cx="3109149" cy="1880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2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261552" y="4295999"/>
            <a:ext cx="1378225" cy="2118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2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52400" y="1588075"/>
            <a:ext cx="3109150" cy="9471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0"/>
          <p:cNvSpPr txBox="1"/>
          <p:nvPr/>
        </p:nvSpPr>
        <p:spPr>
          <a:xfrm>
            <a:off x="833839" y="78578"/>
            <a:ext cx="10515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s-ES" sz="25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Nuestras herramientas y metodología</a:t>
            </a:r>
            <a:endParaRPr i="0" sz="25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2" name="Google Shape;292;p30"/>
          <p:cNvSpPr txBox="1"/>
          <p:nvPr/>
        </p:nvSpPr>
        <p:spPr>
          <a:xfrm>
            <a:off x="-29900" y="747850"/>
            <a:ext cx="4139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i="0" lang="es-E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Los cursos en bloques</a:t>
            </a:r>
            <a:endParaRPr i="0" sz="1400" u="none" cap="none" strike="noStrike">
              <a:solidFill>
                <a:srgbClr val="000000"/>
              </a:solidFill>
            </a:endParaRPr>
          </a:p>
        </p:txBody>
      </p:sp>
      <p:sp>
        <p:nvSpPr>
          <p:cNvPr id="293" name="Google Shape;293;p30"/>
          <p:cNvSpPr txBox="1"/>
          <p:nvPr/>
        </p:nvSpPr>
        <p:spPr>
          <a:xfrm>
            <a:off x="25300" y="3024000"/>
            <a:ext cx="4181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i="0" lang="es-E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Presencialidad remota</a:t>
            </a:r>
            <a:endParaRPr i="0" sz="1400" u="none" cap="none" strike="noStrike">
              <a:solidFill>
                <a:srgbClr val="000000"/>
              </a:solidFill>
            </a:endParaRPr>
          </a:p>
        </p:txBody>
      </p:sp>
      <p:sp>
        <p:nvSpPr>
          <p:cNvPr id="294" name="Google Shape;294;p30"/>
          <p:cNvSpPr txBox="1"/>
          <p:nvPr/>
        </p:nvSpPr>
        <p:spPr>
          <a:xfrm>
            <a:off x="4143425" y="3856825"/>
            <a:ext cx="3942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i="0" lang="es-E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Buenas prácticas</a:t>
            </a:r>
            <a:r>
              <a:rPr i="0" lang="es-ES" sz="1400" u="none" cap="none" strike="noStrike">
                <a:solidFill>
                  <a:srgbClr val="000000"/>
                </a:solidFill>
              </a:rPr>
              <a:t> </a:t>
            </a:r>
            <a:r>
              <a:rPr i="0" lang="es-E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de reproducibilidad </a:t>
            </a:r>
            <a:endParaRPr i="0" sz="1400" u="none" cap="none" strike="noStrike">
              <a:solidFill>
                <a:srgbClr val="000000"/>
              </a:solidFill>
            </a:endParaRPr>
          </a:p>
        </p:txBody>
      </p:sp>
      <p:pic>
        <p:nvPicPr>
          <p:cNvPr descr="A screenshot of a cell phone  Description automatically generated" id="295" name="Google Shape;295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81800" y="1100326"/>
            <a:ext cx="3187954" cy="1786575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30"/>
          <p:cNvSpPr txBox="1"/>
          <p:nvPr/>
        </p:nvSpPr>
        <p:spPr>
          <a:xfrm>
            <a:off x="8377000" y="742625"/>
            <a:ext cx="3815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i="0" lang="es-E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Integrando plataformas</a:t>
            </a:r>
            <a:endParaRPr i="0" sz="1400" u="none" cap="none" strike="noStrike">
              <a:solidFill>
                <a:srgbClr val="000000"/>
              </a:solidFill>
            </a:endParaRPr>
          </a:p>
        </p:txBody>
      </p:sp>
      <p:sp>
        <p:nvSpPr>
          <p:cNvPr id="297" name="Google Shape;297;p30"/>
          <p:cNvSpPr txBox="1"/>
          <p:nvPr/>
        </p:nvSpPr>
        <p:spPr>
          <a:xfrm>
            <a:off x="8376925" y="2784775"/>
            <a:ext cx="3767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i="0" lang="es-E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En un único ambiente</a:t>
            </a:r>
            <a:endParaRPr i="0" sz="1400" u="none" cap="none" strike="noStrike">
              <a:solidFill>
                <a:srgbClr val="000000"/>
              </a:solidFill>
            </a:endParaRPr>
          </a:p>
        </p:txBody>
      </p:sp>
      <p:pic>
        <p:nvPicPr>
          <p:cNvPr id="298" name="Google Shape;298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74001" y="3171026"/>
            <a:ext cx="3494201" cy="2183868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30"/>
          <p:cNvSpPr txBox="1"/>
          <p:nvPr/>
        </p:nvSpPr>
        <p:spPr>
          <a:xfrm>
            <a:off x="8099725" y="5326575"/>
            <a:ext cx="4273200" cy="75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+"/>
            </a:pPr>
            <a:r>
              <a:rPr i="0" lang="es-E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pasantías científicas y/o industriales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0" name="Google Shape;300;p3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30600" y="1176525"/>
            <a:ext cx="3942000" cy="2708110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30"/>
          <p:cNvSpPr txBox="1"/>
          <p:nvPr/>
        </p:nvSpPr>
        <p:spPr>
          <a:xfrm>
            <a:off x="4206800" y="768875"/>
            <a:ext cx="3986100" cy="2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i="0" lang="es-E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Laboratorios interconectados</a:t>
            </a:r>
            <a:endParaRPr i="0" sz="1400" u="none" cap="none" strike="noStrike">
              <a:solidFill>
                <a:srgbClr val="000000"/>
              </a:solidFill>
            </a:endParaRPr>
          </a:p>
        </p:txBody>
      </p:sp>
      <p:pic>
        <p:nvPicPr>
          <p:cNvPr id="302" name="Google Shape;302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7575" y="1104975"/>
            <a:ext cx="3494199" cy="194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5300" y="3519050"/>
            <a:ext cx="4041924" cy="213211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3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535401" y="4208875"/>
            <a:ext cx="3204100" cy="1602050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30"/>
          <p:cNvSpPr txBox="1"/>
          <p:nvPr/>
        </p:nvSpPr>
        <p:spPr>
          <a:xfrm>
            <a:off x="207800" y="5879775"/>
            <a:ext cx="119844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LA-CoNGA physics </a:t>
            </a:r>
            <a:r>
              <a:rPr b="1" lang="es-ES" sz="1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replica</a:t>
            </a:r>
            <a:r>
              <a:rPr b="1" lang="es-ES" sz="1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un ambiente de trabajo colaborativo interinstitucional e internacional</a:t>
            </a:r>
            <a:endParaRPr b="1" sz="19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1"/>
          <p:cNvSpPr txBox="1"/>
          <p:nvPr>
            <p:ph type="title"/>
          </p:nvPr>
        </p:nvSpPr>
        <p:spPr>
          <a:xfrm>
            <a:off x="833839" y="78578"/>
            <a:ext cx="10515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</a:pPr>
            <a:r>
              <a:rPr lang="es-ES"/>
              <a:t>En la práctica: contenido en 3 pilares</a:t>
            </a:r>
            <a:endParaRPr/>
          </a:p>
        </p:txBody>
      </p:sp>
      <p:pic>
        <p:nvPicPr>
          <p:cNvPr id="311" name="Google Shape;31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6650" y="778850"/>
            <a:ext cx="8356507" cy="6079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2"/>
          <p:cNvSpPr txBox="1"/>
          <p:nvPr>
            <p:ph type="title"/>
          </p:nvPr>
        </p:nvSpPr>
        <p:spPr>
          <a:xfrm>
            <a:off x="833839" y="78578"/>
            <a:ext cx="10515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</a:pPr>
            <a:r>
              <a:rPr lang="es-ES"/>
              <a:t>El módulo de ciencia de datos de LA-CoNGA physics</a:t>
            </a:r>
            <a:endParaRPr/>
          </a:p>
        </p:txBody>
      </p:sp>
      <p:sp>
        <p:nvSpPr>
          <p:cNvPr id="317" name="Google Shape;317;p32"/>
          <p:cNvSpPr txBox="1"/>
          <p:nvPr/>
        </p:nvSpPr>
        <p:spPr>
          <a:xfrm>
            <a:off x="133350" y="3078300"/>
            <a:ext cx="7000800" cy="26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Objetivos: </a:t>
            </a:r>
            <a:endParaRPr b="1"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s-ES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Proveer herramientas y conceptos para el tratamiento y análisis de datos para realizar inferencias científicas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s-ES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Énfasis</a:t>
            </a:r>
            <a:r>
              <a:rPr lang="es-ES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en la reproducibilidad científica, principios de ciencia abierta y en un ambiente colaborativo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s-ES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Interacción con aliados en el campo </a:t>
            </a:r>
            <a:r>
              <a:rPr lang="es-ES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 la ciencia</a:t>
            </a:r>
            <a:r>
              <a:rPr lang="es-ES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de datos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es-ES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Actividades prácticas usando datos abiertos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es-ES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Más detalles sobre el </a:t>
            </a:r>
            <a:r>
              <a:rPr lang="es-ES" sz="18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contenido y estructura del curso aquí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18" name="Google Shape;318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00450" y="2649575"/>
            <a:ext cx="4565249" cy="3521750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32"/>
          <p:cNvSpPr txBox="1"/>
          <p:nvPr/>
        </p:nvSpPr>
        <p:spPr>
          <a:xfrm>
            <a:off x="7715250" y="5985000"/>
            <a:ext cx="44766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76666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s-ES" sz="1050">
                <a:solidFill>
                  <a:srgbClr val="33333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(Esta imagen  fue creada por  </a:t>
            </a:r>
            <a:r>
              <a:rPr lang="es-ES" sz="1050" u="sng">
                <a:solidFill>
                  <a:schemeClr val="hlink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  <a:hlinkClick r:id="rId5"/>
              </a:rPr>
              <a:t>Scriberia</a:t>
            </a:r>
            <a:r>
              <a:rPr lang="es-ES" sz="1050">
                <a:solidFill>
                  <a:srgbClr val="33333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 para la comunidad  </a:t>
            </a:r>
            <a:r>
              <a:rPr lang="es-ES" sz="1050" u="sng">
                <a:solidFill>
                  <a:schemeClr val="hlink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  <a:hlinkClick r:id="rId6"/>
              </a:rPr>
              <a:t>The Turing Way</a:t>
            </a:r>
            <a:r>
              <a:rPr lang="es-ES" sz="1050">
                <a:solidFill>
                  <a:srgbClr val="33333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 y puede ser usada bajo licencia CC-BY. Esta imagen está disponible en  </a:t>
            </a:r>
            <a:r>
              <a:rPr lang="es-ES" sz="1050" u="sng">
                <a:solidFill>
                  <a:schemeClr val="hlink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  <a:hlinkClick r:id="rId7"/>
              </a:rPr>
              <a:t>Zenodo</a:t>
            </a:r>
            <a:r>
              <a:rPr lang="es-ES" sz="1050">
                <a:solidFill>
                  <a:srgbClr val="33333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)</a:t>
            </a:r>
            <a:endParaRPr sz="1050">
              <a:solidFill>
                <a:srgbClr val="33333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0" name="Google Shape;320;p3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0" y="829787"/>
            <a:ext cx="12192002" cy="1895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33"/>
          <p:cNvSpPr txBox="1"/>
          <p:nvPr>
            <p:ph type="title"/>
          </p:nvPr>
        </p:nvSpPr>
        <p:spPr>
          <a:xfrm>
            <a:off x="833839" y="78578"/>
            <a:ext cx="10515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</a:pPr>
            <a:r>
              <a:rPr lang="es-ES"/>
              <a:t>El módulo de instrumentación de LA-CoNGA physics</a:t>
            </a:r>
            <a:endParaRPr/>
          </a:p>
        </p:txBody>
      </p:sp>
      <p:sp>
        <p:nvSpPr>
          <p:cNvPr id="326" name="Google Shape;326;p33"/>
          <p:cNvSpPr txBox="1"/>
          <p:nvPr/>
        </p:nvSpPr>
        <p:spPr>
          <a:xfrm>
            <a:off x="57150" y="3154500"/>
            <a:ext cx="7000800" cy="26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Objetivos: </a:t>
            </a:r>
            <a:endParaRPr b="1"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s-ES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Proveer herramientas y conceptos para el uso y desarrollo de sistemas e interfaces de instrumentación científica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s-ES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Dos temas principales: las técnicas de detección de radiación y partículas, explorar los sistemas complejos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s-ES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Actividades prácticas y demostraciones, tanto como las condiciones en cada país lo permitan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es-ES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Más detalles sobre el </a:t>
            </a:r>
            <a:r>
              <a:rPr lang="es-ES" sz="18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contenido y estructura del curso aquí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27" name="Google Shape;327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38600" y="2797700"/>
            <a:ext cx="3378174" cy="3475799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33"/>
          <p:cNvSpPr txBox="1"/>
          <p:nvPr/>
        </p:nvSpPr>
        <p:spPr>
          <a:xfrm>
            <a:off x="7715250" y="6213600"/>
            <a:ext cx="44766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76666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s-ES" sz="1050">
                <a:solidFill>
                  <a:srgbClr val="33333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Imagen cortesía de CAEN</a:t>
            </a:r>
            <a:endParaRPr sz="1050">
              <a:solidFill>
                <a:srgbClr val="33333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9" name="Google Shape;329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829776"/>
            <a:ext cx="12192002" cy="174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1579675"/>
            <a:ext cx="12192000" cy="99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4"/>
          <p:cNvSpPr txBox="1"/>
          <p:nvPr>
            <p:ph type="title"/>
          </p:nvPr>
        </p:nvSpPr>
        <p:spPr>
          <a:xfrm>
            <a:off x="833839" y="78578"/>
            <a:ext cx="10515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</a:pPr>
            <a:r>
              <a:rPr lang="es-ES"/>
              <a:t>El módulo de teoría de LA-CoNGA physics</a:t>
            </a:r>
            <a:endParaRPr/>
          </a:p>
        </p:txBody>
      </p:sp>
      <p:sp>
        <p:nvSpPr>
          <p:cNvPr id="336" name="Google Shape;336;p34"/>
          <p:cNvSpPr txBox="1"/>
          <p:nvPr/>
        </p:nvSpPr>
        <p:spPr>
          <a:xfrm>
            <a:off x="133350" y="3078300"/>
            <a:ext cx="7000800" cy="29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Objetivos: </a:t>
            </a:r>
            <a:endParaRPr b="1"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s-ES" sz="1800">
                <a:latin typeface="Roboto"/>
                <a:ea typeface="Roboto"/>
                <a:cs typeface="Roboto"/>
                <a:sym typeface="Roboto"/>
              </a:rPr>
              <a:t>Comprender el formalismo básico de la Teoría de Campos, así como sus aplicaciones en la Física de Altas Energías y la Teoría de los Sistemas Complejos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s-ES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Estructura innovadora que integra importantes conceptos para ambas filiales 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es-ES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Más detalles sobre el </a:t>
            </a:r>
            <a:r>
              <a:rPr lang="es-ES" sz="18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contenido y estructura del curso aquí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37" name="Google Shape;337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25975" y="2995124"/>
            <a:ext cx="4117475" cy="3292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829776"/>
            <a:ext cx="12192002" cy="174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19050" y="1581576"/>
            <a:ext cx="12192001" cy="989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35"/>
          <p:cNvSpPr txBox="1"/>
          <p:nvPr>
            <p:ph type="title"/>
          </p:nvPr>
        </p:nvSpPr>
        <p:spPr>
          <a:xfrm>
            <a:off x="833839" y="78578"/>
            <a:ext cx="10515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</a:pPr>
            <a:r>
              <a:rPr lang="es-ES"/>
              <a:t>¿Qué nos espera </a:t>
            </a:r>
            <a:r>
              <a:rPr lang="es-ES"/>
              <a:t>en el </a:t>
            </a:r>
            <a:r>
              <a:rPr lang="es-ES"/>
              <a:t>segundo semestre?</a:t>
            </a:r>
            <a:endParaRPr/>
          </a:p>
        </p:txBody>
      </p:sp>
      <p:pic>
        <p:nvPicPr>
          <p:cNvPr id="345" name="Google Shape;34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33325" y="3505200"/>
            <a:ext cx="3968526" cy="2634021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35"/>
          <p:cNvSpPr txBox="1"/>
          <p:nvPr/>
        </p:nvSpPr>
        <p:spPr>
          <a:xfrm>
            <a:off x="7533325" y="6139225"/>
            <a:ext cx="44766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76666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s-ES" sz="1050">
                <a:solidFill>
                  <a:srgbClr val="33333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Imagen cortesía de </a:t>
            </a:r>
            <a:r>
              <a:rPr lang="es-ES" sz="1050" u="sng">
                <a:solidFill>
                  <a:schemeClr val="hlink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  <a:hlinkClick r:id="rId4"/>
              </a:rPr>
              <a:t>RACIMO</a:t>
            </a:r>
            <a:r>
              <a:rPr lang="es-ES" sz="1050">
                <a:solidFill>
                  <a:srgbClr val="33333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 (Red Ambiental CIudadana de MOnitoreo), UIS</a:t>
            </a:r>
            <a:endParaRPr sz="1050">
              <a:solidFill>
                <a:srgbClr val="33333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7" name="Google Shape;347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829776"/>
            <a:ext cx="12192002" cy="174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19050" y="1588739"/>
            <a:ext cx="12191998" cy="2009121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35"/>
          <p:cNvSpPr txBox="1"/>
          <p:nvPr/>
        </p:nvSpPr>
        <p:spPr>
          <a:xfrm>
            <a:off x="133350" y="3597850"/>
            <a:ext cx="7000800" cy="29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es-ES" sz="1800">
                <a:latin typeface="Roboto"/>
                <a:ea typeface="Roboto"/>
                <a:cs typeface="Roboto"/>
                <a:sym typeface="Roboto"/>
              </a:rPr>
              <a:t>Una serie de electivas se pondrán a disposición para profundizar los temas del primer semestre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s-ES" sz="1800">
                <a:latin typeface="Roboto"/>
                <a:ea typeface="Roboto"/>
                <a:cs typeface="Roboto"/>
                <a:sym typeface="Roboto"/>
              </a:rPr>
              <a:t>Hackatones y proyectos de ciencia ciudadana con las comunidades locales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s-ES" sz="1800">
                <a:latin typeface="Roboto"/>
                <a:ea typeface="Roboto"/>
                <a:cs typeface="Roboto"/>
                <a:sym typeface="Roboto"/>
              </a:rPr>
              <a:t>Para quienes siguen el programa completo dentro de las universidades socias: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○"/>
            </a:pPr>
            <a:r>
              <a:rPr lang="es-ES" sz="1800">
                <a:latin typeface="Roboto"/>
                <a:ea typeface="Roboto"/>
                <a:cs typeface="Roboto"/>
                <a:sym typeface="Roboto"/>
              </a:rPr>
              <a:t>Pasantías con nuestros socios y/o aliados científicos e industriales. Movilidad sujeta a la situación COVID19 a finales del año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○"/>
            </a:pPr>
            <a:r>
              <a:rPr lang="es-ES" sz="1800">
                <a:latin typeface="Roboto"/>
                <a:ea typeface="Roboto"/>
                <a:cs typeface="Roboto"/>
                <a:sym typeface="Roboto"/>
              </a:rPr>
              <a:t>Workshop de fin de año LA-CoNGA physics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36"/>
          <p:cNvSpPr txBox="1"/>
          <p:nvPr>
            <p:ph type="title"/>
          </p:nvPr>
        </p:nvSpPr>
        <p:spPr>
          <a:xfrm>
            <a:off x="833839" y="78578"/>
            <a:ext cx="10515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</a:pPr>
            <a:r>
              <a:rPr lang="es-ES"/>
              <a:t>LA-CoNGA physics más allá de las clases</a:t>
            </a:r>
            <a:endParaRPr/>
          </a:p>
        </p:txBody>
      </p:sp>
      <p:sp>
        <p:nvSpPr>
          <p:cNvPr id="355" name="Google Shape;355;p36"/>
          <p:cNvSpPr txBox="1"/>
          <p:nvPr/>
        </p:nvSpPr>
        <p:spPr>
          <a:xfrm>
            <a:off x="146350" y="2302475"/>
            <a:ext cx="60621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es-ES" sz="1800">
                <a:latin typeface="Roboto"/>
                <a:ea typeface="Roboto"/>
                <a:cs typeface="Roboto"/>
                <a:sym typeface="Roboto"/>
              </a:rPr>
              <a:t>Actividades </a:t>
            </a:r>
            <a:r>
              <a:rPr lang="es-ES" sz="1800">
                <a:latin typeface="Roboto"/>
                <a:ea typeface="Roboto"/>
                <a:cs typeface="Roboto"/>
                <a:sym typeface="Roboto"/>
              </a:rPr>
              <a:t>periféricas</a:t>
            </a:r>
            <a:r>
              <a:rPr lang="es-ES" sz="1800">
                <a:latin typeface="Roboto"/>
                <a:ea typeface="Roboto"/>
                <a:cs typeface="Roboto"/>
                <a:sym typeface="Roboto"/>
              </a:rPr>
              <a:t>: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○"/>
            </a:pPr>
            <a:r>
              <a:rPr lang="es-ES" sz="1800">
                <a:latin typeface="Roboto"/>
                <a:ea typeface="Roboto"/>
                <a:cs typeface="Roboto"/>
                <a:sym typeface="Roboto"/>
              </a:rPr>
              <a:t>Ciclo de seminarios con amigos y amigas de la red para discutir temas de actualidad en Física de Altas Energías y Sistemas Complejos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es-ES" sz="1800">
                <a:latin typeface="Roboto"/>
                <a:ea typeface="Roboto"/>
                <a:cs typeface="Roboto"/>
                <a:sym typeface="Roboto"/>
              </a:rPr>
              <a:t>¿Tienes alguna idea sobre eventos y/o actividades adicionales? No dudes en compartirla! 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56" name="Google Shape;35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25350" y="1864738"/>
            <a:ext cx="5603334" cy="3151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37"/>
          <p:cNvSpPr txBox="1"/>
          <p:nvPr>
            <p:ph type="title"/>
          </p:nvPr>
        </p:nvSpPr>
        <p:spPr>
          <a:xfrm>
            <a:off x="833839" y="78578"/>
            <a:ext cx="10515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</a:pPr>
            <a:r>
              <a:rPr lang="es-ES"/>
              <a:t>Proyectos amigos que nos inspiran</a:t>
            </a:r>
            <a:endParaRPr/>
          </a:p>
        </p:txBody>
      </p:sp>
      <p:pic>
        <p:nvPicPr>
          <p:cNvPr id="362" name="Google Shape;36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73775" y="1414975"/>
            <a:ext cx="2001900" cy="200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93050" y="1356525"/>
            <a:ext cx="1840898" cy="2118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4950" y="3581400"/>
            <a:ext cx="5380749" cy="114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351325" y="1779850"/>
            <a:ext cx="2952861" cy="160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3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592550" y="3365850"/>
            <a:ext cx="3057999" cy="1605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3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726750" y="3530399"/>
            <a:ext cx="2286000" cy="1276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3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405300" y="4925892"/>
            <a:ext cx="4507738" cy="114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3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98900" y="2358075"/>
            <a:ext cx="3058000" cy="10272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3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074975" y="4588400"/>
            <a:ext cx="1860206" cy="182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0"/>
          <p:cNvSpPr txBox="1"/>
          <p:nvPr>
            <p:ph type="title"/>
          </p:nvPr>
        </p:nvSpPr>
        <p:spPr>
          <a:xfrm>
            <a:off x="833839" y="78578"/>
            <a:ext cx="10515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</a:pPr>
            <a:r>
              <a:rPr lang="es-ES"/>
              <a:t>Agenda de  hoy</a:t>
            </a:r>
            <a:endParaRPr/>
          </a:p>
        </p:txBody>
      </p:sp>
      <p:sp>
        <p:nvSpPr>
          <p:cNvPr id="210" name="Google Shape;210;p20"/>
          <p:cNvSpPr txBox="1"/>
          <p:nvPr>
            <p:ph idx="1" type="body"/>
          </p:nvPr>
        </p:nvSpPr>
        <p:spPr>
          <a:xfrm>
            <a:off x="389650" y="1042200"/>
            <a:ext cx="11403900" cy="26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06400" lvl="0" marL="45720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oboto"/>
              <a:buChar char="●"/>
            </a:pPr>
            <a:r>
              <a:rPr lang="es-ES" sz="2800">
                <a:solidFill>
                  <a:srgbClr val="000000"/>
                </a:solidFill>
              </a:rPr>
              <a:t>¿Qué es </a:t>
            </a:r>
            <a:r>
              <a:rPr b="1" lang="es-ES" sz="2800">
                <a:solidFill>
                  <a:srgbClr val="000000"/>
                </a:solidFill>
              </a:rPr>
              <a:t>LA-CoNGA physics</a:t>
            </a:r>
            <a:r>
              <a:rPr lang="es-ES" sz="2800">
                <a:solidFill>
                  <a:srgbClr val="000000"/>
                </a:solidFill>
              </a:rPr>
              <a:t>?</a:t>
            </a:r>
            <a:endParaRPr sz="2800">
              <a:solidFill>
                <a:srgbClr val="000000"/>
              </a:solidFill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Char char="●"/>
            </a:pPr>
            <a:r>
              <a:rPr lang="es-ES" sz="2800"/>
              <a:t>Calendario de cursos y actividades del 2021</a:t>
            </a:r>
            <a:endParaRPr sz="2800">
              <a:solidFill>
                <a:srgbClr val="000000"/>
              </a:solidFill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oboto"/>
              <a:buChar char="●"/>
            </a:pPr>
            <a:r>
              <a:rPr lang="es-ES" sz="2800">
                <a:solidFill>
                  <a:srgbClr val="000000"/>
                </a:solidFill>
              </a:rPr>
              <a:t>Conocer a los miembros de la comunidad</a:t>
            </a:r>
            <a:endParaRPr sz="2800">
              <a:solidFill>
                <a:srgbClr val="000000"/>
              </a:solidFill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○"/>
            </a:pPr>
            <a:r>
              <a:rPr lang="es-ES" sz="2000">
                <a:solidFill>
                  <a:srgbClr val="000000"/>
                </a:solidFill>
              </a:rPr>
              <a:t>Profesores y acompañamiento local</a:t>
            </a:r>
            <a:endParaRPr sz="2000">
              <a:solidFill>
                <a:srgbClr val="000000"/>
              </a:solidFill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○"/>
            </a:pPr>
            <a:r>
              <a:rPr lang="es-ES" sz="2000">
                <a:solidFill>
                  <a:srgbClr val="000000"/>
                </a:solidFill>
              </a:rPr>
              <a:t>Estudiantes</a:t>
            </a:r>
            <a:endParaRPr sz="2000">
              <a:solidFill>
                <a:srgbClr val="000000"/>
              </a:solidFill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oboto"/>
              <a:buChar char="●"/>
            </a:pPr>
            <a:r>
              <a:rPr lang="es-ES" sz="2800">
                <a:solidFill>
                  <a:srgbClr val="000000"/>
                </a:solidFill>
              </a:rPr>
              <a:t>Metodología y herramientas a disposición</a:t>
            </a:r>
            <a:endParaRPr sz="2800"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000000"/>
              </a:solidFill>
            </a:endParaRPr>
          </a:p>
          <a:p>
            <a:pPr indent="-406400" lvl="0" marL="45720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●"/>
            </a:pPr>
            <a:r>
              <a:rPr lang="es-ES" sz="2800">
                <a:solidFill>
                  <a:srgbClr val="000000"/>
                </a:solidFill>
              </a:rPr>
              <a:t>¡Puedes preguntar durante la presentación, usando el chat zoom!</a:t>
            </a:r>
            <a:r>
              <a:rPr lang="es-ES" sz="2800">
                <a:solidFill>
                  <a:srgbClr val="000000"/>
                </a:solidFill>
              </a:rPr>
              <a:t> </a:t>
            </a:r>
            <a:endParaRPr sz="2800">
              <a:solidFill>
                <a:srgbClr val="000000"/>
              </a:solidFill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Char char="●"/>
            </a:pPr>
            <a:r>
              <a:rPr lang="es-ES" sz="2800">
                <a:solidFill>
                  <a:srgbClr val="000000"/>
                </a:solidFill>
              </a:rPr>
              <a:t>Antes de empezar tenemos algunas preguntas para ustedes</a:t>
            </a:r>
            <a:endParaRPr sz="2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8"/>
          <p:cNvSpPr txBox="1"/>
          <p:nvPr>
            <p:ph type="title"/>
          </p:nvPr>
        </p:nvSpPr>
        <p:spPr>
          <a:xfrm>
            <a:off x="833839" y="78578"/>
            <a:ext cx="10515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-ES"/>
              <a:t>Mucho más que un programa de especialización</a:t>
            </a:r>
            <a:endParaRPr/>
          </a:p>
        </p:txBody>
      </p:sp>
      <p:sp>
        <p:nvSpPr>
          <p:cNvPr id="376" name="Google Shape;376;p38"/>
          <p:cNvSpPr txBox="1"/>
          <p:nvPr/>
        </p:nvSpPr>
        <p:spPr>
          <a:xfrm>
            <a:off x="304800" y="810900"/>
            <a:ext cx="11385000" cy="342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s-ES" sz="2000">
                <a:latin typeface="Roboto"/>
                <a:ea typeface="Roboto"/>
                <a:cs typeface="Roboto"/>
                <a:sym typeface="Roboto"/>
              </a:rPr>
              <a:t>LA-CoNGA physics</a:t>
            </a:r>
            <a:r>
              <a:rPr b="1" lang="es-ES" sz="200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s-ES" sz="2000">
                <a:latin typeface="Roboto"/>
                <a:ea typeface="Roboto"/>
                <a:cs typeface="Roboto"/>
                <a:sym typeface="Roboto"/>
              </a:rPr>
              <a:t>es una comunidad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Roboto"/>
              <a:buChar char="●"/>
            </a:pPr>
            <a:r>
              <a:rPr lang="es-ES" sz="2000">
                <a:latin typeface="Roboto"/>
                <a:ea typeface="Roboto"/>
                <a:cs typeface="Roboto"/>
                <a:sym typeface="Roboto"/>
              </a:rPr>
              <a:t>Con una misión: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i="1" lang="es-ES" sz="2000"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Construimos y cultivamos una red sostenible, dinámica, interconectada y diversa de investigadores latinoamericanos y europeos en física avanzada, con estrechos lazos con el sector productivo, que lidera el desarrollo de la ciencia y la tecnología en la región. Juntos contribuimos a la modernización, accesibilidad e internacionalización de los sistemas de educación superiores de la región. Promovemos la creación de comunidades similares en otras disciplinas y áreas de conocimiento.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Char char="●"/>
            </a:pPr>
            <a:r>
              <a:rPr lang="es-ES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Y visión: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7" name="Google Shape;377;p38"/>
          <p:cNvSpPr txBox="1"/>
          <p:nvPr/>
        </p:nvSpPr>
        <p:spPr>
          <a:xfrm>
            <a:off x="-17325" y="4461000"/>
            <a:ext cx="37407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7874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●</a:t>
            </a:r>
            <a:r>
              <a:rPr i="1" lang="es-ES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Colaboración</a:t>
            </a:r>
            <a:endParaRPr i="1"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7874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●</a:t>
            </a:r>
            <a:r>
              <a:rPr i="1" lang="es-ES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Respeto</a:t>
            </a:r>
            <a:endParaRPr i="1"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7874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●</a:t>
            </a:r>
            <a:r>
              <a:rPr i="1" lang="es-ES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Diversidad</a:t>
            </a:r>
            <a:endParaRPr i="1"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7874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●</a:t>
            </a:r>
            <a:r>
              <a:rPr i="1" lang="es-ES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Acceso abierto</a:t>
            </a:r>
            <a:endParaRPr i="1"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7874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●</a:t>
            </a:r>
            <a:r>
              <a:rPr i="1" lang="es-ES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Transparencia</a:t>
            </a:r>
            <a:endParaRPr i="1"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8" name="Google Shape;378;p38"/>
          <p:cNvSpPr txBox="1"/>
          <p:nvPr/>
        </p:nvSpPr>
        <p:spPr>
          <a:xfrm>
            <a:off x="2906000" y="4440375"/>
            <a:ext cx="34419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7874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●</a:t>
            </a:r>
            <a:r>
              <a:rPr i="1" lang="es-ES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Comunidad</a:t>
            </a:r>
            <a:endParaRPr i="1"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7874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●</a:t>
            </a:r>
            <a:r>
              <a:rPr i="1" lang="es-ES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Innovación</a:t>
            </a:r>
            <a:endParaRPr i="1"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7874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●</a:t>
            </a:r>
            <a:r>
              <a:rPr i="1" lang="es-ES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Diálogo</a:t>
            </a:r>
            <a:endParaRPr i="1"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7874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●</a:t>
            </a:r>
            <a:r>
              <a:rPr i="1" lang="es-ES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Liderazgo</a:t>
            </a:r>
            <a:endParaRPr i="1"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7874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●</a:t>
            </a:r>
            <a:r>
              <a:rPr i="1" lang="es-ES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Valorización</a:t>
            </a:r>
            <a:endParaRPr i="1"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79" name="Google Shape;37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56150" y="3818325"/>
            <a:ext cx="4310651" cy="2481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39"/>
          <p:cNvSpPr txBox="1"/>
          <p:nvPr>
            <p:ph type="title"/>
          </p:nvPr>
        </p:nvSpPr>
        <p:spPr>
          <a:xfrm>
            <a:off x="833839" y="78578"/>
            <a:ext cx="10515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-ES"/>
              <a:t>Ser parte de LA-CoNGA physics es un compromiso</a:t>
            </a:r>
            <a:endParaRPr/>
          </a:p>
        </p:txBody>
      </p:sp>
      <p:sp>
        <p:nvSpPr>
          <p:cNvPr id="385" name="Google Shape;385;p39"/>
          <p:cNvSpPr txBox="1"/>
          <p:nvPr>
            <p:ph idx="1" type="body"/>
          </p:nvPr>
        </p:nvSpPr>
        <p:spPr>
          <a:xfrm>
            <a:off x="376675" y="767475"/>
            <a:ext cx="11669100" cy="53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ES" sz="2000"/>
              <a:t>Un compromiso</a:t>
            </a:r>
            <a:r>
              <a:rPr lang="es-ES" sz="2000"/>
              <a:t> de acercarnos a nuestras responsabilidades en el estudio, la docencia y la  investigación de la ciencia manteniendo las más altas exigencias sobre el comportamiento profesional y personal</a:t>
            </a:r>
            <a:endParaRPr sz="20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500"/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s-ES" sz="1800"/>
              <a:t>Estrictas normas de ética profesional y personal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s-ES" sz="1800"/>
              <a:t>La valoración de la función educativa y formativa de LA-CoNGA-Physics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s-ES" sz="1800"/>
              <a:t>La responsabilidad y honestidad en el proceso de aprendizaje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s-ES" sz="1800"/>
              <a:t>El trato respetuoso, cortés y considerado a todas las personas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s-ES" sz="1800"/>
              <a:t>El uso de lenguaje acogedor e inclusivo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s-ES" sz="1800"/>
              <a:t>El respeto a los diferentes puntos de vista y experiencias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s-ES" sz="1800"/>
              <a:t>Respeto</a:t>
            </a:r>
            <a:r>
              <a:rPr lang="es-ES" sz="1800"/>
              <a:t> a la privacidad</a:t>
            </a:r>
            <a:r>
              <a:rPr lang="es-ES" sz="1800"/>
              <a:t> y seguridad de los demás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s-ES" sz="1800"/>
              <a:t>La disposición a aceptar con gracia la crítica constructiva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s-ES" sz="1800"/>
              <a:t>La capacidad de priorizar lo que es mejor para la comunidad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s-ES" sz="2000"/>
              <a:t>¡</a:t>
            </a:r>
            <a:r>
              <a:rPr lang="es-ES" sz="1800"/>
              <a:t>Siempre respetando además los códigos de conducta de tu universidad!</a:t>
            </a:r>
            <a:endParaRPr sz="1800"/>
          </a:p>
          <a:p>
            <a:pPr indent="0" lvl="0" marL="457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Estás en Redes Sociales? Necesitas un código de conducta, cómo hacerlo &gt;  Social Media Strategies" id="386" name="Google Shape;38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95475" y="2042675"/>
            <a:ext cx="2788925" cy="3935500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39"/>
          <p:cNvSpPr/>
          <p:nvPr/>
        </p:nvSpPr>
        <p:spPr>
          <a:xfrm>
            <a:off x="8975150" y="5286375"/>
            <a:ext cx="2623800" cy="691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40"/>
          <p:cNvSpPr txBox="1"/>
          <p:nvPr>
            <p:ph type="title"/>
          </p:nvPr>
        </p:nvSpPr>
        <p:spPr>
          <a:xfrm>
            <a:off x="833839" y="78578"/>
            <a:ext cx="10515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-ES"/>
              <a:t>Sistema de apoyo local y a distancia de LA-CoNGA physics</a:t>
            </a:r>
            <a:endParaRPr/>
          </a:p>
        </p:txBody>
      </p:sp>
      <p:sp>
        <p:nvSpPr>
          <p:cNvPr id="393" name="Google Shape;393;p40"/>
          <p:cNvSpPr txBox="1"/>
          <p:nvPr>
            <p:ph idx="1" type="body"/>
          </p:nvPr>
        </p:nvSpPr>
        <p:spPr>
          <a:xfrm>
            <a:off x="376675" y="1148475"/>
            <a:ext cx="6702000" cy="53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es-ES" sz="2000"/>
              <a:t>Desde el punto de vista pedagógico:</a:t>
            </a:r>
            <a:endParaRPr sz="2000"/>
          </a:p>
          <a:p>
            <a:pPr indent="-355599" lvl="1" marL="899999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s-ES" sz="2000"/>
              <a:t>Responsables de los cursos</a:t>
            </a:r>
            <a:endParaRPr sz="2000"/>
          </a:p>
          <a:p>
            <a:pPr indent="-355599" lvl="1" marL="899999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s-ES" sz="2000"/>
              <a:t>Padrinos y madrinas locales</a:t>
            </a:r>
            <a:endParaRPr sz="2000"/>
          </a:p>
          <a:p>
            <a:pPr indent="0" lvl="0" marL="1371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55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es-ES" sz="2000"/>
              <a:t>A nivel local:</a:t>
            </a:r>
            <a:endParaRPr sz="2000"/>
          </a:p>
          <a:p>
            <a:pPr indent="-3556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s-ES" sz="2000" u="sng">
                <a:solidFill>
                  <a:schemeClr val="hlink"/>
                </a:solidFill>
                <a:hlinkClick r:id="rId3"/>
              </a:rPr>
              <a:t>Enlaces institucionales</a:t>
            </a:r>
            <a:r>
              <a:rPr lang="es-ES" sz="2000"/>
              <a:t> LA-CoNGA physics </a:t>
            </a:r>
            <a:endParaRPr sz="2000"/>
          </a:p>
          <a:p>
            <a:pPr indent="0" lvl="0" marL="9144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55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es-ES" sz="2000"/>
              <a:t>A nivel de la comunidad</a:t>
            </a:r>
            <a:endParaRPr sz="2000"/>
          </a:p>
          <a:p>
            <a:pPr indent="-3556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s-ES" sz="2000"/>
              <a:t>Cada estudiante tendrá un tutor.a/mentor.a asignado.a</a:t>
            </a:r>
            <a:endParaRPr sz="2000"/>
          </a:p>
          <a:p>
            <a:pPr indent="-3556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s-ES" sz="2000"/>
              <a:t>Oficial de diversidad es tu punto de contacto sobre temas de diversidad y código de conducta</a:t>
            </a:r>
            <a:endParaRPr sz="2000"/>
          </a:p>
          <a:p>
            <a:pPr indent="0" lvl="0" marL="9144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55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es-ES" sz="2000"/>
              <a:t>¡</a:t>
            </a:r>
            <a:r>
              <a:rPr lang="es-ES" sz="2000"/>
              <a:t>Conozcámoslos</a:t>
            </a:r>
            <a:r>
              <a:rPr lang="es-ES" sz="2000"/>
              <a:t>! </a:t>
            </a:r>
            <a:endParaRPr sz="20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20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2000"/>
          </a:p>
        </p:txBody>
      </p:sp>
      <p:pic>
        <p:nvPicPr>
          <p:cNvPr id="394" name="Google Shape;394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81300" y="1331116"/>
            <a:ext cx="4808526" cy="45406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41"/>
          <p:cNvSpPr txBox="1"/>
          <p:nvPr>
            <p:ph type="title"/>
          </p:nvPr>
        </p:nvSpPr>
        <p:spPr>
          <a:xfrm>
            <a:off x="833839" y="78578"/>
            <a:ext cx="10515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-ES"/>
              <a:t>Más sobre la metodología y herramientas</a:t>
            </a:r>
            <a:endParaRPr/>
          </a:p>
        </p:txBody>
      </p:sp>
      <p:sp>
        <p:nvSpPr>
          <p:cNvPr id="400" name="Google Shape;400;p41"/>
          <p:cNvSpPr txBox="1"/>
          <p:nvPr/>
        </p:nvSpPr>
        <p:spPr>
          <a:xfrm>
            <a:off x="2112825" y="5340925"/>
            <a:ext cx="8546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>
                <a:solidFill>
                  <a:srgbClr val="FFFFFF"/>
                </a:solidFill>
              </a:rPr>
              <a:t>https://padlet.com/denniscazar/lacongapadlet</a:t>
            </a:r>
            <a:endParaRPr/>
          </a:p>
        </p:txBody>
      </p:sp>
      <p:sp>
        <p:nvSpPr>
          <p:cNvPr id="401" name="Google Shape;401;p41"/>
          <p:cNvSpPr txBox="1"/>
          <p:nvPr/>
        </p:nvSpPr>
        <p:spPr>
          <a:xfrm>
            <a:off x="2499000" y="2123200"/>
            <a:ext cx="69879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/>
              <a:t>Segunda parte</a:t>
            </a:r>
            <a:endParaRPr sz="2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  <a:p>
            <a:pPr indent="-406400" lvl="0" marL="457200" rtl="0" algn="ctr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s-ES" sz="2800"/>
              <a:t>P</a:t>
            </a:r>
            <a:r>
              <a:rPr lang="es-ES" sz="2800"/>
              <a:t>lataforma: horarios de clases, detalles sobre contenido, instructores</a:t>
            </a:r>
            <a:endParaRPr sz="2800"/>
          </a:p>
          <a:p>
            <a:pPr indent="-406400" lvl="0" marL="457200" rtl="0" algn="ctr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s-ES" sz="2800"/>
              <a:t>Zoom para las clases</a:t>
            </a:r>
            <a:endParaRPr sz="2800"/>
          </a:p>
          <a:p>
            <a:pPr indent="-406400" lvl="0" marL="457200" rtl="0" algn="ctr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s-ES" sz="2800"/>
              <a:t>Mattermost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ogo-id" id="406" name="Google Shape;406;p42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12999" y="602187"/>
            <a:ext cx="1166001" cy="510125"/>
          </a:xfrm>
          <a:prstGeom prst="rect">
            <a:avLst/>
          </a:prstGeom>
          <a:noFill/>
          <a:ln>
            <a:noFill/>
          </a:ln>
        </p:spPr>
      </p:pic>
      <p:sp>
        <p:nvSpPr>
          <p:cNvPr descr="footer-id" id="407" name="Google Shape;407;p42"/>
          <p:cNvSpPr txBox="1"/>
          <p:nvPr/>
        </p:nvSpPr>
        <p:spPr>
          <a:xfrm>
            <a:off x="0" y="5143500"/>
            <a:ext cx="12192000" cy="171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300">
                <a:solidFill>
                  <a:srgbClr val="39AC37"/>
                </a:solidFill>
              </a:rPr>
              <a:t>ⓘ</a:t>
            </a:r>
            <a:r>
              <a:rPr lang="es-ES"/>
              <a:t> Start presenting to display the poll results on this slide.</a:t>
            </a:r>
            <a:endParaRPr/>
          </a:p>
        </p:txBody>
      </p:sp>
      <p:sp>
        <p:nvSpPr>
          <p:cNvPr descr="title-id" id="408" name="Google Shape;408;p42"/>
          <p:cNvSpPr txBox="1"/>
          <p:nvPr/>
        </p:nvSpPr>
        <p:spPr>
          <a:xfrm>
            <a:off x="0" y="1714500"/>
            <a:ext cx="121920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600">
                <a:solidFill>
                  <a:srgbClr val="424242"/>
                </a:solidFill>
                <a:latin typeface="Lato"/>
                <a:ea typeface="Lato"/>
                <a:cs typeface="Lato"/>
                <a:sym typeface="Lato"/>
              </a:rPr>
              <a:t>Luego de conocer más detalles de LA-CoNGA physics: ¿cómo te preparas para el inicio de las clases?</a:t>
            </a:r>
            <a:endParaRPr sz="3600">
              <a:solidFill>
                <a:srgbClr val="42424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44"/>
          <p:cNvSpPr txBox="1"/>
          <p:nvPr>
            <p:ph type="title"/>
          </p:nvPr>
        </p:nvSpPr>
        <p:spPr>
          <a:xfrm>
            <a:off x="833839" y="78578"/>
            <a:ext cx="10515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</a:pPr>
            <a:r>
              <a:rPr lang="es-ES"/>
              <a:t>(backup) LA-CoNGA physics : ¡Suena bien! </a:t>
            </a:r>
            <a:endParaRPr/>
          </a:p>
        </p:txBody>
      </p:sp>
      <p:pic>
        <p:nvPicPr>
          <p:cNvPr id="418" name="Google Shape;418;p44" title="¡Suena bien! - LA-CoNGA physics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2400" y="764675"/>
            <a:ext cx="12039600" cy="6093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45"/>
          <p:cNvSpPr txBox="1"/>
          <p:nvPr>
            <p:ph type="title"/>
          </p:nvPr>
        </p:nvSpPr>
        <p:spPr>
          <a:xfrm>
            <a:off x="833839" y="78578"/>
            <a:ext cx="10515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</a:pPr>
            <a:r>
              <a:rPr lang="es-ES"/>
              <a:t>(backup) LA-CoNGA physics : Logo animado </a:t>
            </a:r>
            <a:endParaRPr/>
          </a:p>
        </p:txBody>
      </p:sp>
      <p:pic>
        <p:nvPicPr>
          <p:cNvPr id="424" name="Google Shape;424;p45" title="Logo animado (Versión corta)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2400" y="764675"/>
            <a:ext cx="12039600" cy="6093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ogo-id" id="215" name="Google Shape;215;p21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12999" y="602187"/>
            <a:ext cx="1166001" cy="510125"/>
          </a:xfrm>
          <a:prstGeom prst="rect">
            <a:avLst/>
          </a:prstGeom>
          <a:noFill/>
          <a:ln>
            <a:noFill/>
          </a:ln>
        </p:spPr>
      </p:pic>
      <p:sp>
        <p:nvSpPr>
          <p:cNvPr descr="footer-id" id="216" name="Google Shape;216;p21"/>
          <p:cNvSpPr txBox="1"/>
          <p:nvPr/>
        </p:nvSpPr>
        <p:spPr>
          <a:xfrm>
            <a:off x="0" y="5143500"/>
            <a:ext cx="12192000" cy="171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300">
                <a:solidFill>
                  <a:srgbClr val="39AC37"/>
                </a:solidFill>
              </a:rPr>
              <a:t>ⓘ</a:t>
            </a:r>
            <a:r>
              <a:rPr lang="es-ES"/>
              <a:t> Start presenting to display the poll results on this slide.</a:t>
            </a:r>
            <a:endParaRPr/>
          </a:p>
        </p:txBody>
      </p:sp>
      <p:sp>
        <p:nvSpPr>
          <p:cNvPr descr="title-id" id="217" name="Google Shape;217;p21"/>
          <p:cNvSpPr txBox="1"/>
          <p:nvPr/>
        </p:nvSpPr>
        <p:spPr>
          <a:xfrm>
            <a:off x="0" y="1714500"/>
            <a:ext cx="121920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600">
                <a:solidFill>
                  <a:srgbClr val="424242"/>
                </a:solidFill>
                <a:latin typeface="Lato"/>
                <a:ea typeface="Lato"/>
                <a:cs typeface="Lato"/>
                <a:sym typeface="Lato"/>
              </a:rPr>
              <a:t>¿Desde qué país te conectas?</a:t>
            </a:r>
            <a:endParaRPr sz="3600">
              <a:solidFill>
                <a:srgbClr val="42424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ogo-id" id="222" name="Google Shape;222;p22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12999" y="602187"/>
            <a:ext cx="1166001" cy="510125"/>
          </a:xfrm>
          <a:prstGeom prst="rect">
            <a:avLst/>
          </a:prstGeom>
          <a:noFill/>
          <a:ln>
            <a:noFill/>
          </a:ln>
        </p:spPr>
      </p:pic>
      <p:sp>
        <p:nvSpPr>
          <p:cNvPr descr="footer-id" id="223" name="Google Shape;223;p22"/>
          <p:cNvSpPr txBox="1"/>
          <p:nvPr/>
        </p:nvSpPr>
        <p:spPr>
          <a:xfrm>
            <a:off x="0" y="5143500"/>
            <a:ext cx="12192000" cy="171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300">
                <a:solidFill>
                  <a:srgbClr val="39AC37"/>
                </a:solidFill>
              </a:rPr>
              <a:t>ⓘ</a:t>
            </a:r>
            <a:r>
              <a:rPr lang="es-ES"/>
              <a:t> Start presenting to display the poll results on this slide.</a:t>
            </a:r>
            <a:endParaRPr/>
          </a:p>
        </p:txBody>
      </p:sp>
      <p:sp>
        <p:nvSpPr>
          <p:cNvPr descr="title-id" id="224" name="Google Shape;224;p22"/>
          <p:cNvSpPr txBox="1"/>
          <p:nvPr/>
        </p:nvSpPr>
        <p:spPr>
          <a:xfrm>
            <a:off x="0" y="1714500"/>
            <a:ext cx="121920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600">
                <a:solidFill>
                  <a:srgbClr val="424242"/>
                </a:solidFill>
                <a:latin typeface="Lato"/>
                <a:ea typeface="Lato"/>
                <a:cs typeface="Lato"/>
                <a:sym typeface="Lato"/>
              </a:rPr>
              <a:t>En 1-2 palabras: ¿qué es LA-CoNGA physics para ti?</a:t>
            </a:r>
            <a:endParaRPr sz="3600">
              <a:solidFill>
                <a:srgbClr val="42424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ogo-id" id="229" name="Google Shape;229;p23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12999" y="602187"/>
            <a:ext cx="1166001" cy="510125"/>
          </a:xfrm>
          <a:prstGeom prst="rect">
            <a:avLst/>
          </a:prstGeom>
          <a:noFill/>
          <a:ln>
            <a:noFill/>
          </a:ln>
        </p:spPr>
      </p:pic>
      <p:sp>
        <p:nvSpPr>
          <p:cNvPr descr="footer-id" id="230" name="Google Shape;230;p23"/>
          <p:cNvSpPr txBox="1"/>
          <p:nvPr/>
        </p:nvSpPr>
        <p:spPr>
          <a:xfrm>
            <a:off x="0" y="5143500"/>
            <a:ext cx="12192000" cy="171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300">
                <a:solidFill>
                  <a:srgbClr val="39AC37"/>
                </a:solidFill>
              </a:rPr>
              <a:t>ⓘ</a:t>
            </a:r>
            <a:r>
              <a:rPr lang="es-ES"/>
              <a:t> Start presenting to display the poll results on this slide.</a:t>
            </a:r>
            <a:endParaRPr/>
          </a:p>
        </p:txBody>
      </p:sp>
      <p:sp>
        <p:nvSpPr>
          <p:cNvPr descr="title-id" id="231" name="Google Shape;231;p23"/>
          <p:cNvSpPr txBox="1"/>
          <p:nvPr/>
        </p:nvSpPr>
        <p:spPr>
          <a:xfrm>
            <a:off x="0" y="1714500"/>
            <a:ext cx="121920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600">
                <a:solidFill>
                  <a:srgbClr val="424242"/>
                </a:solidFill>
                <a:latin typeface="Lato"/>
                <a:ea typeface="Lato"/>
                <a:cs typeface="Lato"/>
                <a:sym typeface="Lato"/>
              </a:rPr>
              <a:t>¿Qué esperas lograr  al  participar en LA-CoNGA physics?</a:t>
            </a:r>
            <a:endParaRPr sz="3600">
              <a:solidFill>
                <a:srgbClr val="42424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4"/>
          <p:cNvSpPr txBox="1"/>
          <p:nvPr>
            <p:ph type="title"/>
          </p:nvPr>
        </p:nvSpPr>
        <p:spPr>
          <a:xfrm>
            <a:off x="833839" y="78578"/>
            <a:ext cx="10515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-ES"/>
              <a:t>¿ Qué es LA-CoNGA physics?</a:t>
            </a:r>
            <a:endParaRPr/>
          </a:p>
        </p:txBody>
      </p:sp>
      <p:sp>
        <p:nvSpPr>
          <p:cNvPr id="237" name="Google Shape;237;p24"/>
          <p:cNvSpPr txBox="1"/>
          <p:nvPr/>
        </p:nvSpPr>
        <p:spPr>
          <a:xfrm>
            <a:off x="152400" y="734700"/>
            <a:ext cx="12039600" cy="33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b="1" lang="es-ES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LA-CoNGA physics </a:t>
            </a:r>
            <a:r>
              <a:rPr lang="es-ES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es un</a:t>
            </a:r>
            <a:r>
              <a:rPr lang="es-ES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programa de especialización en Física Avanzada.</a:t>
            </a:r>
            <a:r>
              <a:rPr lang="es-ES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Dos filiales:</a:t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Char char="○"/>
            </a:pPr>
            <a:r>
              <a:rPr lang="es-ES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Física de Altas Energías</a:t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Char char="○"/>
            </a:pPr>
            <a:r>
              <a:rPr lang="es-ES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Física de Sistemas Complejos</a:t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Char char="●"/>
            </a:pPr>
            <a:r>
              <a:rPr lang="es-ES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Este programa se inserta como especialización en las maestrías de Física de las instituciones latinoamericanas que participan en el proyecto </a:t>
            </a:r>
            <a:r>
              <a:rPr lang="es-ES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(8 universidades)</a:t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Char char="○"/>
            </a:pPr>
            <a:r>
              <a:rPr lang="es-ES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Cursos disponibles de manera abierta para estudiantes de universidades externas</a:t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Char char="●"/>
            </a:pPr>
            <a:r>
              <a:rPr lang="es-ES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El programa completo cumple con los protocolos de </a:t>
            </a:r>
            <a:r>
              <a:rPr lang="es-ES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Bolonia</a:t>
            </a:r>
            <a:r>
              <a:rPr lang="es-ES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de la Unión </a:t>
            </a:r>
            <a:r>
              <a:rPr lang="es-ES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Europea</a:t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8" name="Google Shape;23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125" y="4059300"/>
            <a:ext cx="6917890" cy="2493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26850" y="4584990"/>
            <a:ext cx="5050102" cy="1442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5"/>
          <p:cNvSpPr txBox="1"/>
          <p:nvPr>
            <p:ph type="title"/>
          </p:nvPr>
        </p:nvSpPr>
        <p:spPr>
          <a:xfrm>
            <a:off x="833839" y="78578"/>
            <a:ext cx="10515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</a:pPr>
            <a:r>
              <a:rPr lang="es-ES"/>
              <a:t>¿Quiénes somos? Nuestros</a:t>
            </a:r>
            <a:r>
              <a:rPr lang="es-ES"/>
              <a:t> socios </a:t>
            </a:r>
            <a:endParaRPr/>
          </a:p>
        </p:txBody>
      </p:sp>
      <p:sp>
        <p:nvSpPr>
          <p:cNvPr id="245" name="Google Shape;245;p25"/>
          <p:cNvSpPr txBox="1"/>
          <p:nvPr/>
        </p:nvSpPr>
        <p:spPr>
          <a:xfrm>
            <a:off x="164150" y="1080800"/>
            <a:ext cx="4836600" cy="50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Socios en Latinoamérica</a:t>
            </a:r>
            <a:endParaRPr b="1"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ES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Colombia:</a:t>
            </a:r>
            <a:endParaRPr b="1"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es-ES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Universidad Industrial de Santander (UIS) 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es-ES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Universidad Antonio Nariño (UAN)</a:t>
            </a:r>
            <a:endParaRPr b="1"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Ecuador:</a:t>
            </a:r>
            <a:endParaRPr b="1"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es-ES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Universidad Yachay Tech (YT) 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es-ES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Universidad San Francisco de Quito (USFQ)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Perú:</a:t>
            </a:r>
            <a:endParaRPr b="1"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es-ES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Universidad Nacional de Ingeniería (UNI)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es-ES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Universidad Nacional Mayor San Marcos (UNMSM)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Venezuela:</a:t>
            </a:r>
            <a:endParaRPr b="1"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es-ES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Universidad Simón Bolívar (USB)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es-ES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Universidad Central de Venezuela (UCV)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46" name="Google Shape;24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86050" y="1399650"/>
            <a:ext cx="7129751" cy="46193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6"/>
          <p:cNvSpPr txBox="1"/>
          <p:nvPr>
            <p:ph type="title"/>
          </p:nvPr>
        </p:nvSpPr>
        <p:spPr>
          <a:xfrm>
            <a:off x="833839" y="78578"/>
            <a:ext cx="10515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</a:pPr>
            <a:r>
              <a:rPr lang="es-ES"/>
              <a:t>¿Quiénes somos? Nuestros socios </a:t>
            </a:r>
            <a:endParaRPr/>
          </a:p>
        </p:txBody>
      </p:sp>
      <p:sp>
        <p:nvSpPr>
          <p:cNvPr id="252" name="Google Shape;252;p26"/>
          <p:cNvSpPr txBox="1"/>
          <p:nvPr/>
        </p:nvSpPr>
        <p:spPr>
          <a:xfrm>
            <a:off x="164150" y="2376200"/>
            <a:ext cx="4836600" cy="37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Socios en Europa</a:t>
            </a:r>
            <a:endParaRPr b="1"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ES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Alemania:</a:t>
            </a:r>
            <a:endParaRPr b="1"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es-ES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Technische Universität Dresden (TUD)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Francia:</a:t>
            </a:r>
            <a:endParaRPr b="1"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es-ES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Université  Toulouse III Paul Sabatier (UPS)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es-ES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Université de Paris  (UP)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53" name="Google Shape;25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86050" y="1399650"/>
            <a:ext cx="7129751" cy="46193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7"/>
          <p:cNvSpPr txBox="1"/>
          <p:nvPr>
            <p:ph type="title"/>
          </p:nvPr>
        </p:nvSpPr>
        <p:spPr>
          <a:xfrm>
            <a:off x="833851" y="78575"/>
            <a:ext cx="112065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</a:pPr>
            <a:r>
              <a:rPr lang="es-ES"/>
              <a:t>¿Quiénes somos? Nuestros aliados científicos e industriales 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</a:pPr>
            <a:r>
              <a:t/>
            </a:r>
            <a:endParaRPr/>
          </a:p>
        </p:txBody>
      </p:sp>
      <p:pic>
        <p:nvPicPr>
          <p:cNvPr id="259" name="Google Shape;25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39625"/>
            <a:ext cx="11887202" cy="49253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